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67" r:id="rId2"/>
    <p:sldId id="269" r:id="rId3"/>
    <p:sldId id="270" r:id="rId4"/>
    <p:sldId id="271" r:id="rId5"/>
    <p:sldId id="272" r:id="rId6"/>
    <p:sldId id="273" r:id="rId7"/>
    <p:sldId id="279" r:id="rId8"/>
    <p:sldId id="280" r:id="rId9"/>
    <p:sldId id="281" r:id="rId10"/>
    <p:sldId id="282" r:id="rId11"/>
    <p:sldId id="283" r:id="rId12"/>
    <p:sldId id="284" r:id="rId13"/>
    <p:sldId id="285" r:id="rId14"/>
    <p:sldId id="28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GDdqGqJuaekS6iX7Ar4Jt/1WK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4DDF55-1204-477C-8059-1B974F6258C8}">
  <a:tblStyle styleId="{964DDF55-1204-477C-8059-1B974F6258C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96DB96-4157-4CBE-A2EB-D306D05F6A0F}"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81"/>
  </p:normalViewPr>
  <p:slideViewPr>
    <p:cSldViewPr snapToGrid="0">
      <p:cViewPr varScale="1">
        <p:scale>
          <a:sx n="154" d="100"/>
          <a:sy n="154" d="100"/>
        </p:scale>
        <p:origin x="33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6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Zarah</a:t>
            </a:r>
            <a:endParaRPr/>
          </a:p>
        </p:txBody>
      </p:sp>
      <p:sp>
        <p:nvSpPr>
          <p:cNvPr id="833" name="Google Shape;8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eb78e37640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g2eb78e37640_1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zarah (Jeroo to add USAID research)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efc9b1dc1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Zarah</a:t>
            </a:r>
            <a:endParaRPr/>
          </a:p>
        </p:txBody>
      </p:sp>
      <p:sp>
        <p:nvSpPr>
          <p:cNvPr id="931" name="Google Shape;931;g2efc9b1dc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2efc9b1dc1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6" name="Google Shape;936;g2efc9b1dc1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zarah (Jeroo to add USAID research)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efc9b1dc1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Zarah</a:t>
            </a:r>
            <a:endParaRPr/>
          </a:p>
        </p:txBody>
      </p:sp>
      <p:sp>
        <p:nvSpPr>
          <p:cNvPr id="942" name="Google Shape;942;g2efc9b1dc1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efc9b1dc1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7" name="Google Shape;947;g2efc9b1dc1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zarah (Jeroo to add USAID research)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Zarah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communication and raising awareness, impact measurement (international standards),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1bb3d893f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Filipe</a:t>
            </a:r>
            <a:endParaRPr/>
          </a:p>
        </p:txBody>
      </p:sp>
      <p:sp>
        <p:nvSpPr>
          <p:cNvPr id="851" name="Google Shape;851;g21bb3d893f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6" name="Google Shape;8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filipe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Zarah lead, Filipe add</a:t>
            </a:r>
            <a:endParaRPr/>
          </a:p>
        </p:txBody>
      </p:sp>
      <p:sp>
        <p:nvSpPr>
          <p:cNvPr id="862" name="Google Shape;86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Zarah lead, Filipe add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9" name="Google Shape;9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eb78e37640_1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Zarah</a:t>
            </a:r>
            <a:endParaRPr/>
          </a:p>
        </p:txBody>
      </p:sp>
      <p:sp>
        <p:nvSpPr>
          <p:cNvPr id="920" name="Google Shape;920;g2eb78e37640_1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1"/>
        <p:cNvGrpSpPr/>
        <p:nvPr/>
      </p:nvGrpSpPr>
      <p:grpSpPr>
        <a:xfrm>
          <a:off x="0" y="0"/>
          <a:ext cx="0" cy="0"/>
          <a:chOff x="0" y="0"/>
          <a:chExt cx="0" cy="0"/>
        </a:xfrm>
      </p:grpSpPr>
      <p:sp>
        <p:nvSpPr>
          <p:cNvPr id="12" name="Google Shape;12;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 name="Google Shape;14;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37"/>
          <p:cNvSpPr>
            <a:spLocks noGrp="1"/>
          </p:cNvSpPr>
          <p:nvPr>
            <p:ph type="pic" idx="2"/>
          </p:nvPr>
        </p:nvSpPr>
        <p:spPr>
          <a:xfrm>
            <a:off x="3887391" y="740569"/>
            <a:ext cx="4629300" cy="3655200"/>
          </a:xfrm>
          <a:prstGeom prst="rect">
            <a:avLst/>
          </a:prstGeom>
          <a:noFill/>
          <a:ln>
            <a:noFill/>
          </a:ln>
        </p:spPr>
      </p:sp>
      <p:sp>
        <p:nvSpPr>
          <p:cNvPr id="65" name="Google Shape;65;p3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3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4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84" name="Google Shape;84;p4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and Content 1 3">
  <p:cSld name="1_Title and Content_1_3">
    <p:spTree>
      <p:nvGrpSpPr>
        <p:cNvPr id="1" name="Shape 85"/>
        <p:cNvGrpSpPr/>
        <p:nvPr/>
      </p:nvGrpSpPr>
      <p:grpSpPr>
        <a:xfrm>
          <a:off x="0" y="0"/>
          <a:ext cx="0" cy="0"/>
          <a:chOff x="0" y="0"/>
          <a:chExt cx="0" cy="0"/>
        </a:xfrm>
      </p:grpSpPr>
      <p:sp>
        <p:nvSpPr>
          <p:cNvPr id="86" name="Google Shape;86;p41"/>
          <p:cNvSpPr txBox="1">
            <a:spLocks noGrp="1"/>
          </p:cNvSpPr>
          <p:nvPr>
            <p:ph type="title"/>
          </p:nvPr>
        </p:nvSpPr>
        <p:spPr>
          <a:xfrm>
            <a:off x="628650" y="273844"/>
            <a:ext cx="6705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3000"/>
              <a:buFont typeface="Calibri"/>
              <a:buNone/>
              <a:defRPr sz="3000" b="1"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41"/>
          <p:cNvSpPr txBox="1">
            <a:spLocks noGrp="1"/>
          </p:cNvSpPr>
          <p:nvPr>
            <p:ph type="body" idx="1"/>
          </p:nvPr>
        </p:nvSpPr>
        <p:spPr>
          <a:xfrm>
            <a:off x="628649" y="1369219"/>
            <a:ext cx="7913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41"/>
          <p:cNvSpPr/>
          <p:nvPr/>
        </p:nvSpPr>
        <p:spPr>
          <a:xfrm>
            <a:off x="582052" y="273844"/>
            <a:ext cx="46500" cy="960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 name="Google Shape;89;p41"/>
          <p:cNvSpPr>
            <a:spLocks noGrp="1"/>
          </p:cNvSpPr>
          <p:nvPr>
            <p:ph type="pic" idx="2"/>
          </p:nvPr>
        </p:nvSpPr>
        <p:spPr>
          <a:xfrm>
            <a:off x="7480752" y="273844"/>
            <a:ext cx="1081200" cy="994200"/>
          </a:xfrm>
          <a:prstGeom prst="rect">
            <a:avLst/>
          </a:prstGeom>
          <a:noFill/>
          <a:ln>
            <a:noFill/>
          </a:ln>
        </p:spPr>
      </p:sp>
      <p:pic>
        <p:nvPicPr>
          <p:cNvPr id="90" name="Google Shape;90;p41"/>
          <p:cNvPicPr preferRelativeResize="0"/>
          <p:nvPr/>
        </p:nvPicPr>
        <p:blipFill rotWithShape="1">
          <a:blip r:embed="rId2">
            <a:alphaModFix/>
          </a:blip>
          <a:srcRect/>
          <a:stretch/>
        </p:blipFill>
        <p:spPr>
          <a:xfrm flipH="1">
            <a:off x="0" y="5000925"/>
            <a:ext cx="9144000" cy="142575"/>
          </a:xfrm>
          <a:prstGeom prst="rect">
            <a:avLst/>
          </a:prstGeom>
          <a:noFill/>
          <a:ln>
            <a:noFill/>
          </a:ln>
          <a:effectLst>
            <a:outerShdw blurRad="50800" dist="38100" dir="16200000" rotWithShape="0">
              <a:srgbClr val="000000">
                <a:alpha val="25882"/>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and Content 1 3 1">
  <p:cSld name="1_Title and Content_1_3_1">
    <p:spTree>
      <p:nvGrpSpPr>
        <p:cNvPr id="1" name="Shape 91"/>
        <p:cNvGrpSpPr/>
        <p:nvPr/>
      </p:nvGrpSpPr>
      <p:grpSpPr>
        <a:xfrm>
          <a:off x="0" y="0"/>
          <a:ext cx="0" cy="0"/>
          <a:chOff x="0" y="0"/>
          <a:chExt cx="0" cy="0"/>
        </a:xfrm>
      </p:grpSpPr>
      <p:sp>
        <p:nvSpPr>
          <p:cNvPr id="92" name="Google Shape;92;p42"/>
          <p:cNvSpPr txBox="1">
            <a:spLocks noGrp="1"/>
          </p:cNvSpPr>
          <p:nvPr>
            <p:ph type="title"/>
          </p:nvPr>
        </p:nvSpPr>
        <p:spPr>
          <a:xfrm>
            <a:off x="628650" y="273844"/>
            <a:ext cx="6705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3000"/>
              <a:buFont typeface="Calibri"/>
              <a:buNone/>
              <a:defRPr sz="3000" b="1"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42"/>
          <p:cNvSpPr txBox="1">
            <a:spLocks noGrp="1"/>
          </p:cNvSpPr>
          <p:nvPr>
            <p:ph type="body" idx="1"/>
          </p:nvPr>
        </p:nvSpPr>
        <p:spPr>
          <a:xfrm>
            <a:off x="628649" y="1369219"/>
            <a:ext cx="7913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42"/>
          <p:cNvSpPr/>
          <p:nvPr/>
        </p:nvSpPr>
        <p:spPr>
          <a:xfrm>
            <a:off x="582052" y="273844"/>
            <a:ext cx="46500" cy="960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5" name="Google Shape;95;p42"/>
          <p:cNvSpPr>
            <a:spLocks noGrp="1"/>
          </p:cNvSpPr>
          <p:nvPr>
            <p:ph type="pic" idx="2"/>
          </p:nvPr>
        </p:nvSpPr>
        <p:spPr>
          <a:xfrm>
            <a:off x="7480752" y="273844"/>
            <a:ext cx="1081200" cy="994200"/>
          </a:xfrm>
          <a:prstGeom prst="rect">
            <a:avLst/>
          </a:prstGeom>
          <a:noFill/>
          <a:ln>
            <a:noFill/>
          </a:ln>
        </p:spPr>
      </p:sp>
      <p:pic>
        <p:nvPicPr>
          <p:cNvPr id="96" name="Google Shape;96;p42"/>
          <p:cNvPicPr preferRelativeResize="0"/>
          <p:nvPr/>
        </p:nvPicPr>
        <p:blipFill rotWithShape="1">
          <a:blip r:embed="rId2">
            <a:alphaModFix/>
          </a:blip>
          <a:srcRect/>
          <a:stretch/>
        </p:blipFill>
        <p:spPr>
          <a:xfrm flipH="1">
            <a:off x="0" y="5000925"/>
            <a:ext cx="9144000" cy="142575"/>
          </a:xfrm>
          <a:prstGeom prst="rect">
            <a:avLst/>
          </a:prstGeom>
          <a:noFill/>
          <a:ln>
            <a:noFill/>
          </a:ln>
          <a:effectLst>
            <a:outerShdw blurRad="50800" dist="38100" dir="16200000" rotWithShape="0">
              <a:srgbClr val="000000">
                <a:alpha val="26274"/>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and Content 1">
  <p:cSld name="1_Title and Content_1_4">
    <p:spTree>
      <p:nvGrpSpPr>
        <p:cNvPr id="1" name="Shape 97"/>
        <p:cNvGrpSpPr/>
        <p:nvPr/>
      </p:nvGrpSpPr>
      <p:grpSpPr>
        <a:xfrm>
          <a:off x="0" y="0"/>
          <a:ext cx="0" cy="0"/>
          <a:chOff x="0" y="0"/>
          <a:chExt cx="0" cy="0"/>
        </a:xfrm>
      </p:grpSpPr>
      <p:sp>
        <p:nvSpPr>
          <p:cNvPr id="98" name="Google Shape;98;p43"/>
          <p:cNvSpPr txBox="1">
            <a:spLocks noGrp="1"/>
          </p:cNvSpPr>
          <p:nvPr>
            <p:ph type="title"/>
          </p:nvPr>
        </p:nvSpPr>
        <p:spPr>
          <a:xfrm>
            <a:off x="628650" y="273844"/>
            <a:ext cx="6705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3000"/>
              <a:buFont typeface="Calibri"/>
              <a:buNone/>
              <a:defRPr sz="3000" b="1"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43"/>
          <p:cNvSpPr txBox="1">
            <a:spLocks noGrp="1"/>
          </p:cNvSpPr>
          <p:nvPr>
            <p:ph type="body" idx="1"/>
          </p:nvPr>
        </p:nvSpPr>
        <p:spPr>
          <a:xfrm>
            <a:off x="628649" y="1369219"/>
            <a:ext cx="7913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43"/>
          <p:cNvSpPr/>
          <p:nvPr/>
        </p:nvSpPr>
        <p:spPr>
          <a:xfrm>
            <a:off x="582052" y="273844"/>
            <a:ext cx="46500" cy="960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 name="Google Shape;101;p43"/>
          <p:cNvSpPr>
            <a:spLocks noGrp="1"/>
          </p:cNvSpPr>
          <p:nvPr>
            <p:ph type="pic" idx="2"/>
          </p:nvPr>
        </p:nvSpPr>
        <p:spPr>
          <a:xfrm>
            <a:off x="7480752" y="273844"/>
            <a:ext cx="1081200" cy="994200"/>
          </a:xfrm>
          <a:prstGeom prst="rect">
            <a:avLst/>
          </a:prstGeom>
          <a:noFill/>
          <a:ln>
            <a:noFill/>
          </a:ln>
        </p:spPr>
      </p:sp>
      <p:pic>
        <p:nvPicPr>
          <p:cNvPr id="102" name="Google Shape;102;p43"/>
          <p:cNvPicPr preferRelativeResize="0"/>
          <p:nvPr/>
        </p:nvPicPr>
        <p:blipFill rotWithShape="1">
          <a:blip r:embed="rId2">
            <a:alphaModFix/>
          </a:blip>
          <a:srcRect/>
          <a:stretch/>
        </p:blipFill>
        <p:spPr>
          <a:xfrm flipH="1">
            <a:off x="0" y="5000925"/>
            <a:ext cx="9144000" cy="142575"/>
          </a:xfrm>
          <a:prstGeom prst="rect">
            <a:avLst/>
          </a:prstGeom>
          <a:noFill/>
          <a:ln>
            <a:noFill/>
          </a:ln>
          <a:effectLst>
            <a:outerShdw blurRad="50800" dist="38100" dir="16200000" rotWithShape="0">
              <a:srgbClr val="000000">
                <a:alpha val="29411"/>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and Content 1 3 2">
  <p:cSld name="1_Title and Content_1_3_2">
    <p:spTree>
      <p:nvGrpSpPr>
        <p:cNvPr id="1" name="Shape 103"/>
        <p:cNvGrpSpPr/>
        <p:nvPr/>
      </p:nvGrpSpPr>
      <p:grpSpPr>
        <a:xfrm>
          <a:off x="0" y="0"/>
          <a:ext cx="0" cy="0"/>
          <a:chOff x="0" y="0"/>
          <a:chExt cx="0" cy="0"/>
        </a:xfrm>
      </p:grpSpPr>
      <p:sp>
        <p:nvSpPr>
          <p:cNvPr id="104" name="Google Shape;104;p44"/>
          <p:cNvSpPr txBox="1">
            <a:spLocks noGrp="1"/>
          </p:cNvSpPr>
          <p:nvPr>
            <p:ph type="title"/>
          </p:nvPr>
        </p:nvSpPr>
        <p:spPr>
          <a:xfrm>
            <a:off x="628650" y="273844"/>
            <a:ext cx="6705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3000"/>
              <a:buFont typeface="Arial"/>
              <a:buNone/>
              <a:defRPr sz="3000" b="1"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4"/>
          <p:cNvSpPr txBox="1">
            <a:spLocks noGrp="1"/>
          </p:cNvSpPr>
          <p:nvPr>
            <p:ph type="body" idx="1"/>
          </p:nvPr>
        </p:nvSpPr>
        <p:spPr>
          <a:xfrm>
            <a:off x="628649" y="1369219"/>
            <a:ext cx="7913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44"/>
          <p:cNvSpPr/>
          <p:nvPr/>
        </p:nvSpPr>
        <p:spPr>
          <a:xfrm>
            <a:off x="582052" y="273844"/>
            <a:ext cx="46500" cy="960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44"/>
          <p:cNvSpPr>
            <a:spLocks noGrp="1"/>
          </p:cNvSpPr>
          <p:nvPr>
            <p:ph type="pic" idx="2"/>
          </p:nvPr>
        </p:nvSpPr>
        <p:spPr>
          <a:xfrm>
            <a:off x="7480752" y="273844"/>
            <a:ext cx="1081200" cy="994200"/>
          </a:xfrm>
          <a:prstGeom prst="rect">
            <a:avLst/>
          </a:prstGeom>
          <a:noFill/>
          <a:ln>
            <a:noFill/>
          </a:ln>
        </p:spPr>
      </p:sp>
      <p:pic>
        <p:nvPicPr>
          <p:cNvPr id="108" name="Google Shape;108;p44"/>
          <p:cNvPicPr preferRelativeResize="0"/>
          <p:nvPr/>
        </p:nvPicPr>
        <p:blipFill rotWithShape="1">
          <a:blip r:embed="rId2">
            <a:alphaModFix/>
          </a:blip>
          <a:srcRect/>
          <a:stretch/>
        </p:blipFill>
        <p:spPr>
          <a:xfrm flipH="1">
            <a:off x="0" y="5000925"/>
            <a:ext cx="9144000" cy="142575"/>
          </a:xfrm>
          <a:prstGeom prst="rect">
            <a:avLst/>
          </a:prstGeom>
          <a:noFill/>
          <a:ln>
            <a:noFill/>
          </a:ln>
          <a:effectLst>
            <a:outerShdw blurRad="50800" dist="38100" dir="16200000" rotWithShape="0">
              <a:srgbClr val="000000">
                <a:alpha val="29803"/>
              </a:srgb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109"/>
        <p:cNvGrpSpPr/>
        <p:nvPr/>
      </p:nvGrpSpPr>
      <p:grpSpPr>
        <a:xfrm>
          <a:off x="0" y="0"/>
          <a:ext cx="0" cy="0"/>
          <a:chOff x="0" y="0"/>
          <a:chExt cx="0" cy="0"/>
        </a:xfrm>
      </p:grpSpPr>
      <p:sp>
        <p:nvSpPr>
          <p:cNvPr id="110" name="Google Shape;110;p45"/>
          <p:cNvSpPr txBox="1">
            <a:spLocks noGrp="1"/>
          </p:cNvSpPr>
          <p:nvPr>
            <p:ph type="title"/>
          </p:nvPr>
        </p:nvSpPr>
        <p:spPr>
          <a:xfrm>
            <a:off x="628650" y="273844"/>
            <a:ext cx="67059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3000"/>
              <a:buFont typeface="Calibri"/>
              <a:buNone/>
              <a:defRPr sz="3000" b="1" cap="none">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5"/>
          <p:cNvSpPr txBox="1">
            <a:spLocks noGrp="1"/>
          </p:cNvSpPr>
          <p:nvPr>
            <p:ph type="body" idx="1"/>
          </p:nvPr>
        </p:nvSpPr>
        <p:spPr>
          <a:xfrm>
            <a:off x="628649" y="1369219"/>
            <a:ext cx="7913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17500" algn="l">
              <a:lnSpc>
                <a:spcPct val="90000"/>
              </a:lnSpc>
              <a:spcBef>
                <a:spcPts val="400"/>
              </a:spcBef>
              <a:spcAft>
                <a:spcPts val="0"/>
              </a:spcAft>
              <a:buClr>
                <a:schemeClr val="dk1"/>
              </a:buClr>
              <a:buSzPts val="1400"/>
              <a:buChar char="•"/>
              <a:defRPr>
                <a:solidFill>
                  <a:schemeClr val="dk2"/>
                </a:solidFill>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45"/>
          <p:cNvSpPr/>
          <p:nvPr/>
        </p:nvSpPr>
        <p:spPr>
          <a:xfrm>
            <a:off x="582052" y="273844"/>
            <a:ext cx="46500" cy="960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 name="Google Shape;113;p45"/>
          <p:cNvSpPr>
            <a:spLocks noGrp="1"/>
          </p:cNvSpPr>
          <p:nvPr>
            <p:ph type="pic" idx="2"/>
          </p:nvPr>
        </p:nvSpPr>
        <p:spPr>
          <a:xfrm>
            <a:off x="7480752" y="273844"/>
            <a:ext cx="1081200" cy="994200"/>
          </a:xfrm>
          <a:prstGeom prst="rect">
            <a:avLst/>
          </a:prstGeom>
          <a:noFill/>
          <a:ln>
            <a:noFill/>
          </a:ln>
        </p:spPr>
      </p:sp>
      <p:pic>
        <p:nvPicPr>
          <p:cNvPr id="114" name="Google Shape;114;p45"/>
          <p:cNvPicPr preferRelativeResize="0"/>
          <p:nvPr/>
        </p:nvPicPr>
        <p:blipFill rotWithShape="1">
          <a:blip r:embed="rId2">
            <a:alphaModFix/>
          </a:blip>
          <a:srcRect/>
          <a:stretch/>
        </p:blipFill>
        <p:spPr>
          <a:xfrm flipH="1">
            <a:off x="0" y="5000925"/>
            <a:ext cx="9144000" cy="142575"/>
          </a:xfrm>
          <a:prstGeom prst="rect">
            <a:avLst/>
          </a:prstGeom>
          <a:noFill/>
          <a:ln>
            <a:noFill/>
          </a:ln>
          <a:effectLst>
            <a:outerShdw blurRad="50800" dist="38100" dir="16200000" rotWithShape="0">
              <a:srgbClr val="000000">
                <a:alpha val="28627"/>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1 1">
  <p:cSld name="Custom Layout 1 1">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 name="Google Shape;2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3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3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3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6"/>
        <p:cNvGrpSpPr/>
        <p:nvPr/>
      </p:nvGrpSpPr>
      <p:grpSpPr>
        <a:xfrm>
          <a:off x="0" y="0"/>
          <a:ext cx="0" cy="0"/>
          <a:chOff x="0" y="0"/>
          <a:chExt cx="0" cy="0"/>
        </a:xfrm>
      </p:grpSpPr>
      <p:sp>
        <p:nvSpPr>
          <p:cNvPr id="47" name="Google Shape;47;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1"/>
        <p:cNvGrpSpPr/>
        <p:nvPr/>
      </p:nvGrpSpPr>
      <p:grpSpPr>
        <a:xfrm>
          <a:off x="0" y="0"/>
          <a:ext cx="0" cy="0"/>
          <a:chOff x="0" y="0"/>
          <a:chExt cx="0" cy="0"/>
        </a:xfrm>
      </p:grpSpPr>
      <p:sp>
        <p:nvSpPr>
          <p:cNvPr id="52" name="Google Shape;5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8" name="Google Shape;58;p3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 name="Google Shape;59;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4"/>
        <p:cNvGrpSpPr/>
        <p:nvPr/>
      </p:nvGrpSpPr>
      <p:grpSpPr>
        <a:xfrm>
          <a:off x="0" y="0"/>
          <a:ext cx="0" cy="0"/>
          <a:chOff x="0" y="0"/>
          <a:chExt cx="0" cy="0"/>
        </a:xfrm>
      </p:grpSpPr>
      <p:sp>
        <p:nvSpPr>
          <p:cNvPr id="835" name="Google Shape;835;p7"/>
          <p:cNvSpPr txBox="1">
            <a:spLocks noGrp="1"/>
          </p:cNvSpPr>
          <p:nvPr>
            <p:ph type="title"/>
          </p:nvPr>
        </p:nvSpPr>
        <p:spPr>
          <a:xfrm>
            <a:off x="411075" y="2026025"/>
            <a:ext cx="8147298" cy="215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3400" b="1">
                <a:solidFill>
                  <a:srgbClr val="003862"/>
                </a:solidFill>
              </a:rPr>
              <a:t>Vision, Mission and Objectives</a:t>
            </a:r>
            <a:endParaRPr sz="3400" b="1">
              <a:solidFill>
                <a:srgbClr val="003862"/>
              </a:solidFill>
            </a:endParaRPr>
          </a:p>
        </p:txBody>
      </p:sp>
      <p:pic>
        <p:nvPicPr>
          <p:cNvPr id="2" name="Picture 1" descr="A logo of a globe with text&#10;&#10;Description automatically generated">
            <a:extLst>
              <a:ext uri="{FF2B5EF4-FFF2-40B4-BE49-F238E27FC236}">
                <a16:creationId xmlns:a16="http://schemas.microsoft.com/office/drawing/2014/main" id="{448F4D6E-57E5-ADBC-0542-C3A0457F8321}"/>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26"/>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C0C2FE1B-C3B0-5E04-F724-3553342D8A9D}"/>
              </a:ext>
            </a:extLst>
          </p:cNvPr>
          <p:cNvPicPr>
            <a:picLocks noChangeAspect="1"/>
          </p:cNvPicPr>
          <p:nvPr/>
        </p:nvPicPr>
        <p:blipFill>
          <a:blip r:embed="rId3"/>
          <a:stretch>
            <a:fillRect/>
          </a:stretch>
        </p:blipFill>
        <p:spPr>
          <a:xfrm>
            <a:off x="330482" y="234504"/>
            <a:ext cx="1475160" cy="942603"/>
          </a:xfrm>
          <a:prstGeom prst="rect">
            <a:avLst/>
          </a:prstGeom>
        </p:spPr>
      </p:pic>
      <p:sp>
        <p:nvSpPr>
          <p:cNvPr id="927" name="Google Shape;927;g2eb78e37640_1_280"/>
          <p:cNvSpPr txBox="1"/>
          <p:nvPr/>
        </p:nvSpPr>
        <p:spPr>
          <a:xfrm>
            <a:off x="3198882" y="234504"/>
            <a:ext cx="7199400" cy="4968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chemeClr val="dk2"/>
              </a:buClr>
              <a:buSzPts val="4000"/>
              <a:buFont typeface="Calibri"/>
              <a:buNone/>
            </a:pPr>
            <a:r>
              <a:rPr lang="en-US" sz="2775" b="1" i="0" u="none" strike="noStrike" cap="none">
                <a:solidFill>
                  <a:srgbClr val="003862"/>
                </a:solidFill>
                <a:latin typeface="Calibri"/>
                <a:ea typeface="Calibri"/>
                <a:cs typeface="Calibri"/>
                <a:sym typeface="Calibri"/>
              </a:rPr>
              <a:t>Global </a:t>
            </a:r>
            <a:r>
              <a:rPr lang="en-US" sz="2775" b="1" i="0" u="none" strike="noStrike" cap="none">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Financing</a:t>
            </a:r>
            <a:endParaRPr sz="1400" b="0" i="0" u="none" strike="noStrike" cap="none">
              <a:solidFill>
                <a:srgbClr val="003862"/>
              </a:solidFill>
              <a:latin typeface="Calibri"/>
              <a:ea typeface="Calibri"/>
              <a:cs typeface="Calibri"/>
              <a:sym typeface="Calibri"/>
            </a:endParaRPr>
          </a:p>
        </p:txBody>
      </p:sp>
      <p:sp>
        <p:nvSpPr>
          <p:cNvPr id="928" name="Google Shape;928;g2eb78e37640_1_280"/>
          <p:cNvSpPr txBox="1"/>
          <p:nvPr/>
        </p:nvSpPr>
        <p:spPr>
          <a:xfrm>
            <a:off x="1399825" y="865475"/>
            <a:ext cx="7402500" cy="3816369"/>
          </a:xfrm>
          <a:prstGeom prst="rect">
            <a:avLst/>
          </a:prstGeom>
          <a:noFill/>
          <a:ln>
            <a:noFill/>
          </a:ln>
        </p:spPr>
        <p:txBody>
          <a:bodyPr spcFirstLastPara="1" wrap="square" lIns="68550" tIns="68550" rIns="68550" bIns="68550" anchor="t" anchorCtr="0">
            <a:spAutoFit/>
          </a:bodyPr>
          <a:lstStyle/>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dirty="0">
                <a:solidFill>
                  <a:srgbClr val="003862"/>
                </a:solidFill>
                <a:latin typeface="Calibri"/>
                <a:ea typeface="Calibri"/>
                <a:cs typeface="Calibri"/>
                <a:sym typeface="Calibri"/>
              </a:rPr>
              <a:t>Determining financing guidelines for scaling social innovation: </a:t>
            </a:r>
            <a:r>
              <a:rPr lang="en-US" sz="1400" b="0" i="0" u="none" strike="noStrike" cap="none" dirty="0">
                <a:solidFill>
                  <a:srgbClr val="003862"/>
                </a:solidFill>
                <a:latin typeface="Calibri"/>
                <a:ea typeface="Calibri"/>
                <a:cs typeface="Calibri"/>
                <a:sym typeface="Calibri"/>
              </a:rPr>
              <a:t>The group will first focus determining financing guidelines for existing funding streams dedicated to scaling social innovation globally. The group will map existing trends of where financing is currently going from a geographic perspective, sector perspective, initiative perspective, and population perspective. Then the group will leverage data from the Knowledge and Practice Hub to use data-driven approach to developing financing guidelines. These guidelines will help coordinate existing financing and ensure that funding is used effectively and efficiently. </a:t>
            </a:r>
            <a:endParaRPr sz="1400" b="1" i="0" u="none" strike="noStrike" cap="none" dirty="0">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dirty="0">
                <a:solidFill>
                  <a:srgbClr val="003862"/>
                </a:solidFill>
                <a:latin typeface="Calibri"/>
                <a:ea typeface="Calibri"/>
                <a:cs typeface="Calibri"/>
                <a:sym typeface="Calibri"/>
              </a:rPr>
              <a:t>Building and implementing innovative financing mechanisms: </a:t>
            </a:r>
            <a:r>
              <a:rPr lang="en-US" sz="1400" b="0" i="0" u="none" strike="noStrike" cap="none" dirty="0">
                <a:solidFill>
                  <a:srgbClr val="003862"/>
                </a:solidFill>
                <a:latin typeface="Calibri"/>
                <a:ea typeface="Calibri"/>
                <a:cs typeface="Calibri"/>
                <a:sym typeface="Calibri"/>
              </a:rPr>
              <a:t>In addition to adapting guidelines for existing funding streams, the group will also support building and implementing new innovative financing mechanisms. These innovative financing mechanisms will focus on levies collected from sectors or stakeholders that disproportionately and negatively impact people and the planet. This financing will be redirected to the protection and growth of the People and Planet Economy.  Some ideas include: a 2% billionaire tax, an excessive luxury consumption levy, and a digital payments levy</a:t>
            </a:r>
            <a:r>
              <a:rPr lang="en-US" sz="1400" b="0" i="0" u="none" strike="noStrike" cap="none">
                <a:solidFill>
                  <a:srgbClr val="003862"/>
                </a:solidFill>
                <a:latin typeface="Calibri"/>
                <a:ea typeface="Calibri"/>
                <a:cs typeface="Calibri"/>
                <a:sym typeface="Calibri"/>
              </a:rPr>
              <a:t>. </a:t>
            </a:r>
          </a:p>
          <a:p>
            <a:pPr marR="0" lvl="0" algn="l" rtl="0">
              <a:lnSpc>
                <a:spcPct val="100000"/>
              </a:lnSpc>
              <a:spcBef>
                <a:spcPts val="600"/>
              </a:spcBef>
              <a:spcAft>
                <a:spcPts val="0"/>
              </a:spcAft>
              <a:buClr>
                <a:srgbClr val="003862"/>
              </a:buClr>
              <a:buSzPts val="1400"/>
            </a:pPr>
            <a:endParaRPr sz="1400" b="0" i="0" u="none" strike="noStrike" cap="none" dirty="0">
              <a:solidFill>
                <a:srgbClr val="00386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3862"/>
                </a:solidFill>
                <a:latin typeface="Calibri"/>
                <a:ea typeface="Calibri"/>
                <a:cs typeface="Calibri"/>
                <a:sym typeface="Calibri"/>
              </a:rPr>
              <a:t>** These ideas may differ across developed vs developing country contexts **</a:t>
            </a:r>
            <a:endParaRPr sz="1400" b="0" i="0" u="none" strike="noStrike" cap="none" dirty="0">
              <a:solidFill>
                <a:srgbClr val="00386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32"/>
        <p:cNvGrpSpPr/>
        <p:nvPr/>
      </p:nvGrpSpPr>
      <p:grpSpPr>
        <a:xfrm>
          <a:off x="0" y="0"/>
          <a:ext cx="0" cy="0"/>
          <a:chOff x="0" y="0"/>
          <a:chExt cx="0" cy="0"/>
        </a:xfrm>
      </p:grpSpPr>
      <p:sp>
        <p:nvSpPr>
          <p:cNvPr id="933" name="Google Shape;933;g2efc9b1dc10_0_0"/>
          <p:cNvSpPr txBox="1">
            <a:spLocks noGrp="1"/>
          </p:cNvSpPr>
          <p:nvPr>
            <p:ph type="title"/>
          </p:nvPr>
        </p:nvSpPr>
        <p:spPr>
          <a:xfrm>
            <a:off x="411075" y="2026025"/>
            <a:ext cx="8147400" cy="215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3400" b="1">
                <a:solidFill>
                  <a:srgbClr val="003862"/>
                </a:solidFill>
              </a:rPr>
              <a:t>Social Impact Measurement</a:t>
            </a:r>
            <a:endParaRPr/>
          </a:p>
        </p:txBody>
      </p:sp>
      <p:pic>
        <p:nvPicPr>
          <p:cNvPr id="2" name="Picture 1" descr="A logo of a globe with text&#10;&#10;Description automatically generated">
            <a:extLst>
              <a:ext uri="{FF2B5EF4-FFF2-40B4-BE49-F238E27FC236}">
                <a16:creationId xmlns:a16="http://schemas.microsoft.com/office/drawing/2014/main" id="{3E57D747-7881-E147-D7A7-B8ACD75A801C}"/>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37"/>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6D705A1C-2040-D701-963E-EC3F65EC2FE0}"/>
              </a:ext>
            </a:extLst>
          </p:cNvPr>
          <p:cNvPicPr>
            <a:picLocks noChangeAspect="1"/>
          </p:cNvPicPr>
          <p:nvPr/>
        </p:nvPicPr>
        <p:blipFill>
          <a:blip r:embed="rId3"/>
          <a:stretch>
            <a:fillRect/>
          </a:stretch>
        </p:blipFill>
        <p:spPr>
          <a:xfrm>
            <a:off x="330482" y="234504"/>
            <a:ext cx="1475160" cy="942603"/>
          </a:xfrm>
          <a:prstGeom prst="rect">
            <a:avLst/>
          </a:prstGeom>
        </p:spPr>
      </p:pic>
      <p:sp>
        <p:nvSpPr>
          <p:cNvPr id="938" name="Google Shape;938;g2efc9b1dc10_0_4"/>
          <p:cNvSpPr txBox="1"/>
          <p:nvPr/>
        </p:nvSpPr>
        <p:spPr>
          <a:xfrm>
            <a:off x="2656189" y="234504"/>
            <a:ext cx="7199400" cy="4968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sz="2775" b="1" dirty="0">
                <a:solidFill>
                  <a:srgbClr val="003862"/>
                </a:solidFill>
                <a:latin typeface="Calibri"/>
                <a:ea typeface="Calibri"/>
                <a:cs typeface="Calibri"/>
                <a:sym typeface="Calibri"/>
              </a:rPr>
              <a:t>Social Impact Measurement</a:t>
            </a:r>
            <a:endParaRPr sz="2775" b="1" dirty="0">
              <a:solidFill>
                <a:srgbClr val="003862"/>
              </a:solidFill>
              <a:latin typeface="Calibri"/>
              <a:ea typeface="Calibri"/>
              <a:cs typeface="Calibri"/>
              <a:sym typeface="Calibri"/>
            </a:endParaRPr>
          </a:p>
        </p:txBody>
      </p:sp>
      <p:sp>
        <p:nvSpPr>
          <p:cNvPr id="939" name="Google Shape;939;g2efc9b1dc10_0_4"/>
          <p:cNvSpPr txBox="1"/>
          <p:nvPr/>
        </p:nvSpPr>
        <p:spPr>
          <a:xfrm>
            <a:off x="1399825" y="865475"/>
            <a:ext cx="7402500" cy="3878700"/>
          </a:xfrm>
          <a:prstGeom prst="rect">
            <a:avLst/>
          </a:prstGeom>
          <a:noFill/>
          <a:ln>
            <a:noFill/>
          </a:ln>
        </p:spPr>
        <p:txBody>
          <a:bodyPr spcFirstLastPara="1" wrap="square" lIns="68550" tIns="68550" rIns="68550" bIns="68550" anchor="t" anchorCtr="0">
            <a:spAutoFit/>
          </a:bodyPr>
          <a:lstStyle/>
          <a:p>
            <a:pPr marL="342900" marR="0" lvl="0" indent="-342900" algn="l" rtl="0">
              <a:lnSpc>
                <a:spcPct val="100000"/>
              </a:lnSpc>
              <a:spcBef>
                <a:spcPts val="600"/>
              </a:spcBef>
              <a:spcAft>
                <a:spcPts val="0"/>
              </a:spcAft>
              <a:buClr>
                <a:srgbClr val="003862"/>
              </a:buClr>
              <a:buSzPts val="1400"/>
              <a:buFont typeface="Calibri"/>
              <a:buAutoNum type="arabicParenR"/>
            </a:pPr>
            <a:r>
              <a:rPr lang="en-US" b="1" dirty="0">
                <a:solidFill>
                  <a:srgbClr val="003862"/>
                </a:solidFill>
                <a:latin typeface="Calibri"/>
                <a:ea typeface="Calibri"/>
                <a:cs typeface="Calibri"/>
                <a:sym typeface="Calibri"/>
              </a:rPr>
              <a:t>Creating a global social impact indicator index and tracking country level progress: </a:t>
            </a:r>
            <a:r>
              <a:rPr lang="en-US" dirty="0">
                <a:solidFill>
                  <a:srgbClr val="003862"/>
                </a:solidFill>
                <a:latin typeface="Calibri"/>
                <a:ea typeface="Calibri"/>
                <a:cs typeface="Calibri"/>
                <a:sym typeface="Calibri"/>
              </a:rPr>
              <a:t>The working group will support the creation of a social impact indicator index leveraging multiple different types of key metrics that are relevant to the growth of the social innovation sector. This index will include community-based progress indictors, economic indicators, health indicators, sociopolitical indicators, and much more in order to comprehensively calculate the cross-sectoral impacts that a growing social innovation sector will have. This index will be used to measure progress of such growth at the country level over time and will be linked and assessed in comparison to GDP growth rates. Thus, this index will become a standard in which progresses in social impact and social innovation can be quantifiably shown to have a tangible impact on quality of life in different country contexts.  </a:t>
            </a:r>
            <a:endParaRPr dirty="0">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b="1" dirty="0">
                <a:solidFill>
                  <a:srgbClr val="003862"/>
                </a:solidFill>
                <a:latin typeface="Calibri"/>
                <a:ea typeface="Calibri"/>
                <a:cs typeface="Calibri"/>
                <a:sym typeface="Calibri"/>
              </a:rPr>
              <a:t>Linking data to the Knowledge and Practice Hub for continued progress and iterations: </a:t>
            </a:r>
            <a:r>
              <a:rPr lang="en-US" dirty="0">
                <a:solidFill>
                  <a:srgbClr val="003862"/>
                </a:solidFill>
                <a:latin typeface="Calibri"/>
                <a:ea typeface="Calibri"/>
                <a:cs typeface="Calibri"/>
                <a:sym typeface="Calibri"/>
              </a:rPr>
              <a:t>In addition to creating and tracking the index, it will be important to ensure that these metrics are being compiled and used to create additional data-driven decisions and progress. As such, this index will be linked directly to the Knowledge and Practice Hub so that the data collected can also support additional initiatives to accelerate social innovation sector development work even further. </a:t>
            </a:r>
            <a:endParaRPr dirty="0">
              <a:solidFill>
                <a:srgbClr val="00386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386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43"/>
        <p:cNvGrpSpPr/>
        <p:nvPr/>
      </p:nvGrpSpPr>
      <p:grpSpPr>
        <a:xfrm>
          <a:off x="0" y="0"/>
          <a:ext cx="0" cy="0"/>
          <a:chOff x="0" y="0"/>
          <a:chExt cx="0" cy="0"/>
        </a:xfrm>
      </p:grpSpPr>
      <p:sp>
        <p:nvSpPr>
          <p:cNvPr id="944" name="Google Shape;944;g2efc9b1dc10_0_10"/>
          <p:cNvSpPr txBox="1">
            <a:spLocks noGrp="1"/>
          </p:cNvSpPr>
          <p:nvPr>
            <p:ph type="title"/>
          </p:nvPr>
        </p:nvSpPr>
        <p:spPr>
          <a:xfrm>
            <a:off x="411075" y="2026025"/>
            <a:ext cx="8147400" cy="215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3400" b="1">
                <a:solidFill>
                  <a:srgbClr val="003862"/>
                </a:solidFill>
              </a:rPr>
              <a:t>Communication and Raising Awareness</a:t>
            </a:r>
            <a:endParaRPr/>
          </a:p>
        </p:txBody>
      </p:sp>
      <p:pic>
        <p:nvPicPr>
          <p:cNvPr id="2" name="Picture 1" descr="A logo of a globe with text&#10;&#10;Description automatically generated">
            <a:extLst>
              <a:ext uri="{FF2B5EF4-FFF2-40B4-BE49-F238E27FC236}">
                <a16:creationId xmlns:a16="http://schemas.microsoft.com/office/drawing/2014/main" id="{39248B89-D11D-8B01-5602-7D26481B90F7}"/>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948"/>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2FF99438-0E1C-9CCC-F9D1-AE5B45B066DD}"/>
              </a:ext>
            </a:extLst>
          </p:cNvPr>
          <p:cNvPicPr>
            <a:picLocks noChangeAspect="1"/>
          </p:cNvPicPr>
          <p:nvPr/>
        </p:nvPicPr>
        <p:blipFill>
          <a:blip r:embed="rId3"/>
          <a:stretch>
            <a:fillRect/>
          </a:stretch>
        </p:blipFill>
        <p:spPr>
          <a:xfrm>
            <a:off x="330482" y="234504"/>
            <a:ext cx="1475160" cy="942603"/>
          </a:xfrm>
          <a:prstGeom prst="rect">
            <a:avLst/>
          </a:prstGeom>
        </p:spPr>
      </p:pic>
      <p:sp>
        <p:nvSpPr>
          <p:cNvPr id="949" name="Google Shape;949;g2efc9b1dc10_0_14"/>
          <p:cNvSpPr txBox="1"/>
          <p:nvPr/>
        </p:nvSpPr>
        <p:spPr>
          <a:xfrm>
            <a:off x="1399819" y="280013"/>
            <a:ext cx="7199400" cy="496800"/>
          </a:xfrm>
          <a:prstGeom prst="rect">
            <a:avLst/>
          </a:prstGeom>
          <a:noFill/>
          <a:ln>
            <a:noFill/>
          </a:ln>
        </p:spPr>
        <p:txBody>
          <a:bodyPr spcFirstLastPara="1" wrap="square" lIns="68550" tIns="34275" rIns="68550" bIns="34275"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US" sz="2800" b="1" dirty="0">
                <a:solidFill>
                  <a:srgbClr val="003862"/>
                </a:solidFill>
                <a:latin typeface="Calibri"/>
                <a:ea typeface="Calibri"/>
                <a:cs typeface="Calibri"/>
                <a:sym typeface="Calibri"/>
              </a:rPr>
              <a:t>Communication and Raising Awareness</a:t>
            </a:r>
            <a:endParaRPr sz="2800" b="1" dirty="0">
              <a:solidFill>
                <a:srgbClr val="003862"/>
              </a:solidFill>
              <a:latin typeface="Calibri"/>
              <a:ea typeface="Calibri"/>
              <a:cs typeface="Calibri"/>
              <a:sym typeface="Calibri"/>
            </a:endParaRPr>
          </a:p>
        </p:txBody>
      </p:sp>
      <p:sp>
        <p:nvSpPr>
          <p:cNvPr id="950" name="Google Shape;950;g2efc9b1dc10_0_14"/>
          <p:cNvSpPr txBox="1"/>
          <p:nvPr/>
        </p:nvSpPr>
        <p:spPr>
          <a:xfrm>
            <a:off x="1399825" y="865475"/>
            <a:ext cx="7402500" cy="3878700"/>
          </a:xfrm>
          <a:prstGeom prst="rect">
            <a:avLst/>
          </a:prstGeom>
          <a:noFill/>
          <a:ln>
            <a:noFill/>
          </a:ln>
        </p:spPr>
        <p:txBody>
          <a:bodyPr spcFirstLastPara="1" wrap="square" lIns="68550" tIns="68550" rIns="68550" bIns="68550" anchor="t" anchorCtr="0">
            <a:spAutoFit/>
          </a:bodyPr>
          <a:lstStyle/>
          <a:p>
            <a:pPr marL="342900" marR="0" lvl="0" indent="-342900" algn="l" rtl="0">
              <a:lnSpc>
                <a:spcPct val="100000"/>
              </a:lnSpc>
              <a:spcBef>
                <a:spcPts val="600"/>
              </a:spcBef>
              <a:spcAft>
                <a:spcPts val="0"/>
              </a:spcAft>
              <a:buClr>
                <a:srgbClr val="003862"/>
              </a:buClr>
              <a:buSzPts val="1400"/>
              <a:buFont typeface="Calibri"/>
              <a:buAutoNum type="arabicParenR"/>
            </a:pPr>
            <a:r>
              <a:rPr lang="en-US" b="1" dirty="0">
                <a:solidFill>
                  <a:srgbClr val="003862"/>
                </a:solidFill>
                <a:latin typeface="Calibri"/>
                <a:ea typeface="Calibri"/>
                <a:cs typeface="Calibri"/>
                <a:sym typeface="Calibri"/>
              </a:rPr>
              <a:t>Raising awareness on social innovation globally: </a:t>
            </a:r>
            <a:r>
              <a:rPr lang="en-US" dirty="0">
                <a:solidFill>
                  <a:srgbClr val="003862"/>
                </a:solidFill>
                <a:latin typeface="Calibri"/>
                <a:ea typeface="Calibri"/>
                <a:cs typeface="Calibri"/>
                <a:sym typeface="Calibri"/>
              </a:rPr>
              <a:t>The importance and the actual work of social innovators is still conceptually new and nascent in most country contexts, and as such, there is very little infrastructural support. Therefore, emphasis on communicating results, benefits, and consistent terminologies to even have the language to discussing social innovation will be critical. Furthermore, this is likely to have compounding effects as more and more countries and become interested in growing their social innovation sectors and as the public becomes increasingly aware of social innovation as a concept and its importance. </a:t>
            </a:r>
            <a:endParaRPr dirty="0">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b="1" dirty="0">
                <a:solidFill>
                  <a:srgbClr val="003862"/>
                </a:solidFill>
                <a:latin typeface="Calibri"/>
                <a:ea typeface="Calibri"/>
                <a:cs typeface="Calibri"/>
                <a:sym typeface="Calibri"/>
              </a:rPr>
              <a:t>Creating channels to get the public and social innovators to collaborate with governments on social innovation: </a:t>
            </a:r>
            <a:r>
              <a:rPr lang="en-US" dirty="0">
                <a:solidFill>
                  <a:srgbClr val="003862"/>
                </a:solidFill>
                <a:latin typeface="Calibri"/>
                <a:ea typeface="Calibri"/>
                <a:cs typeface="Calibri"/>
                <a:sym typeface="Calibri"/>
              </a:rPr>
              <a:t>In addition to understanding social innovation conceptually, it will be critical to create awareness on collaboration opportunities. Thus, the working group will focus on creating channels to engage the public, social innovators, and other government institutions to provide input and collaborate together on efforts. Countries will ideally develop a Ministry on Social Innovation, which will eventually lead these direct engagement approaches to ensure that social innovators have a direct seat at the decision-making table and that communities are directly engaging and providing input into all processes in accelerating social innovation at the country level. </a:t>
            </a:r>
            <a:endParaRPr dirty="0">
              <a:solidFill>
                <a:srgbClr val="00386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386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45"/>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D6944AE7-39F8-DDFC-2A81-20ABAA916D6C}"/>
              </a:ext>
            </a:extLst>
          </p:cNvPr>
          <p:cNvPicPr>
            <a:picLocks noChangeAspect="1"/>
          </p:cNvPicPr>
          <p:nvPr/>
        </p:nvPicPr>
        <p:blipFill>
          <a:blip r:embed="rId3"/>
          <a:stretch>
            <a:fillRect/>
          </a:stretch>
        </p:blipFill>
        <p:spPr>
          <a:xfrm>
            <a:off x="330482" y="234504"/>
            <a:ext cx="1475160" cy="942603"/>
          </a:xfrm>
          <a:prstGeom prst="rect">
            <a:avLst/>
          </a:prstGeom>
        </p:spPr>
      </p:pic>
      <p:sp>
        <p:nvSpPr>
          <p:cNvPr id="846" name="Google Shape;846;p4"/>
          <p:cNvSpPr txBox="1"/>
          <p:nvPr/>
        </p:nvSpPr>
        <p:spPr>
          <a:xfrm>
            <a:off x="3511117" y="234504"/>
            <a:ext cx="7199269" cy="4968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chemeClr val="dk2"/>
              </a:buClr>
              <a:buSzPts val="4000"/>
              <a:buFont typeface="Calibri"/>
              <a:buNone/>
            </a:pPr>
            <a:r>
              <a:rPr lang="en-US" sz="2775" b="1" i="0" u="none" strike="noStrike" cap="none" dirty="0">
                <a:solidFill>
                  <a:srgbClr val="003862"/>
                </a:solidFill>
                <a:latin typeface="Calibri"/>
                <a:ea typeface="Calibri"/>
                <a:cs typeface="Calibri"/>
                <a:sym typeface="Calibri"/>
              </a:rPr>
              <a:t>Objectives</a:t>
            </a:r>
            <a:endParaRPr sz="1400" b="0" i="0" u="none" strike="noStrike" cap="none" dirty="0">
              <a:solidFill>
                <a:srgbClr val="003862"/>
              </a:solidFill>
              <a:latin typeface="Calibri"/>
              <a:ea typeface="Calibri"/>
              <a:cs typeface="Calibri"/>
              <a:sym typeface="Calibri"/>
            </a:endParaRPr>
          </a:p>
        </p:txBody>
      </p:sp>
      <p:sp>
        <p:nvSpPr>
          <p:cNvPr id="847" name="Google Shape;847;p4"/>
          <p:cNvSpPr txBox="1"/>
          <p:nvPr/>
        </p:nvSpPr>
        <p:spPr>
          <a:xfrm>
            <a:off x="1399820" y="969003"/>
            <a:ext cx="6671100" cy="2785317"/>
          </a:xfrm>
          <a:prstGeom prst="rect">
            <a:avLst/>
          </a:prstGeom>
          <a:noFill/>
          <a:ln>
            <a:noFill/>
          </a:ln>
        </p:spPr>
        <p:txBody>
          <a:bodyPr spcFirstLastPara="1" wrap="square" lIns="68550" tIns="68550" rIns="68550" bIns="68550" anchor="t" anchorCtr="0">
            <a:spAutoFit/>
          </a:bodyPr>
          <a:lstStyle/>
          <a:p>
            <a:pPr marL="285750" marR="0" lvl="0" indent="-285750" algn="l" rtl="0">
              <a:lnSpc>
                <a:spcPct val="100000"/>
              </a:lnSpc>
              <a:spcBef>
                <a:spcPts val="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Global, Regional Policy Development and Ecosystem Involvement</a:t>
            </a:r>
            <a:endParaRPr sz="2100" b="0" i="0" u="none" strike="noStrike" cap="none" dirty="0">
              <a:solidFill>
                <a:srgbClr val="003862"/>
              </a:solidFill>
              <a:latin typeface="Calibri"/>
              <a:ea typeface="Calibri"/>
              <a:cs typeface="Calibri"/>
              <a:sym typeface="Calibri"/>
            </a:endParaRPr>
          </a:p>
          <a:p>
            <a:pPr marL="285750" marR="0" lvl="0" indent="-285750" algn="l" rtl="0">
              <a:lnSpc>
                <a:spcPct val="100000"/>
              </a:lnSpc>
              <a:spcBef>
                <a:spcPts val="60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National Policy Development and Ecosystem Involvement</a:t>
            </a:r>
            <a:endParaRPr sz="2100" b="0" i="0" u="none" strike="noStrike" cap="none" dirty="0">
              <a:solidFill>
                <a:srgbClr val="003862"/>
              </a:solidFill>
              <a:latin typeface="Calibri"/>
              <a:ea typeface="Calibri"/>
              <a:cs typeface="Calibri"/>
              <a:sym typeface="Calibri"/>
            </a:endParaRPr>
          </a:p>
          <a:p>
            <a:pPr marL="285750" marR="0" lvl="0" indent="-285750" algn="l" rtl="0">
              <a:lnSpc>
                <a:spcPct val="100000"/>
              </a:lnSpc>
              <a:spcBef>
                <a:spcPts val="60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Knowledge and Practice Hub</a:t>
            </a:r>
            <a:endParaRPr sz="2100" b="0" i="0" u="none" strike="noStrike" cap="none" dirty="0">
              <a:solidFill>
                <a:srgbClr val="003862"/>
              </a:solidFill>
              <a:latin typeface="Calibri"/>
              <a:ea typeface="Calibri"/>
              <a:cs typeface="Calibri"/>
              <a:sym typeface="Calibri"/>
            </a:endParaRPr>
          </a:p>
          <a:p>
            <a:pPr marL="285750" marR="0" lvl="0" indent="-285750" algn="l" rtl="0">
              <a:lnSpc>
                <a:spcPct val="100000"/>
              </a:lnSpc>
              <a:spcBef>
                <a:spcPts val="60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Financing for Social Innovation</a:t>
            </a:r>
            <a:endParaRPr dirty="0"/>
          </a:p>
          <a:p>
            <a:pPr marL="285750" marR="0" lvl="0" indent="-285750" algn="l" rtl="0">
              <a:lnSpc>
                <a:spcPct val="100000"/>
              </a:lnSpc>
              <a:spcBef>
                <a:spcPts val="60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Social Impact Measurement</a:t>
            </a:r>
            <a:endParaRPr dirty="0"/>
          </a:p>
          <a:p>
            <a:pPr marL="285750" marR="0" lvl="0" indent="-285750" algn="l" rtl="0">
              <a:lnSpc>
                <a:spcPct val="100000"/>
              </a:lnSpc>
              <a:spcBef>
                <a:spcPts val="600"/>
              </a:spcBef>
              <a:spcAft>
                <a:spcPts val="0"/>
              </a:spcAft>
              <a:buClr>
                <a:srgbClr val="003862"/>
              </a:buClr>
              <a:buSzPts val="2000"/>
              <a:buFont typeface="Calibri"/>
              <a:buChar char="•"/>
            </a:pPr>
            <a:r>
              <a:rPr lang="en-US" sz="2100" b="0" i="0" u="none" strike="noStrike" cap="none" dirty="0">
                <a:solidFill>
                  <a:srgbClr val="003862"/>
                </a:solidFill>
                <a:latin typeface="Calibri"/>
                <a:ea typeface="Calibri"/>
                <a:cs typeface="Calibri"/>
                <a:sym typeface="Calibri"/>
              </a:rPr>
              <a:t>Communication and Raising Awareness </a:t>
            </a:r>
            <a:endParaRPr sz="2100" b="0" i="0" u="none" strike="noStrike" cap="none" dirty="0">
              <a:solidFill>
                <a:srgbClr val="003862"/>
              </a:solidFill>
              <a:latin typeface="Calibri"/>
              <a:ea typeface="Calibri"/>
              <a:cs typeface="Calibri"/>
              <a:sym typeface="Calibri"/>
            </a:endParaRPr>
          </a:p>
        </p:txBody>
      </p:sp>
      <p:sp>
        <p:nvSpPr>
          <p:cNvPr id="848" name="Google Shape;848;p4"/>
          <p:cNvSpPr txBox="1"/>
          <p:nvPr/>
        </p:nvSpPr>
        <p:spPr>
          <a:xfrm>
            <a:off x="1391100" y="3826514"/>
            <a:ext cx="63618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1" u="none" strike="noStrike" cap="none">
                <a:solidFill>
                  <a:srgbClr val="003862"/>
                </a:solidFill>
                <a:latin typeface="Calibri"/>
                <a:ea typeface="Calibri"/>
                <a:cs typeface="Calibri"/>
                <a:sym typeface="Calibri"/>
              </a:rPr>
              <a:t>Is anything missing from the Vision, Mission and Objectives? </a:t>
            </a:r>
            <a:endParaRPr sz="1500" b="0" i="1" u="none" strike="noStrike" cap="none">
              <a:solidFill>
                <a:srgbClr val="00386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US" sz="1500" b="0" i="1" u="none" strike="noStrike" cap="none">
                <a:solidFill>
                  <a:srgbClr val="003862"/>
                </a:solidFill>
                <a:latin typeface="Calibri"/>
                <a:ea typeface="Calibri"/>
                <a:cs typeface="Calibri"/>
                <a:sym typeface="Calibri"/>
              </a:rPr>
              <a:t>Please, do feel welcomed to add your suggestions into the chat</a:t>
            </a:r>
            <a:endParaRPr sz="1500" b="0" i="0" u="none" strike="noStrike" cap="none">
              <a:solidFill>
                <a:srgbClr val="00386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52"/>
        <p:cNvGrpSpPr/>
        <p:nvPr/>
      </p:nvGrpSpPr>
      <p:grpSpPr>
        <a:xfrm>
          <a:off x="0" y="0"/>
          <a:ext cx="0" cy="0"/>
          <a:chOff x="0" y="0"/>
          <a:chExt cx="0" cy="0"/>
        </a:xfrm>
      </p:grpSpPr>
      <p:sp>
        <p:nvSpPr>
          <p:cNvPr id="853" name="Google Shape;853;g21bb3d893f8_0_6"/>
          <p:cNvSpPr txBox="1">
            <a:spLocks noGrp="1"/>
          </p:cNvSpPr>
          <p:nvPr>
            <p:ph type="title"/>
          </p:nvPr>
        </p:nvSpPr>
        <p:spPr>
          <a:xfrm>
            <a:off x="411075" y="2026025"/>
            <a:ext cx="8147400" cy="2157900"/>
          </a:xfrm>
          <a:prstGeom prst="rect">
            <a:avLst/>
          </a:prstGeom>
          <a:noFill/>
          <a:ln>
            <a:noFill/>
          </a:ln>
        </p:spPr>
        <p:txBody>
          <a:bodyPr spcFirstLastPara="1" wrap="square" lIns="68575" tIns="34275" rIns="68575" bIns="34275" anchor="ctr" anchorCtr="0">
            <a:noAutofit/>
          </a:bodyPr>
          <a:lstStyle/>
          <a:p>
            <a:pPr marR="0" lvl="0" algn="ctr" rtl="0">
              <a:lnSpc>
                <a:spcPct val="100000"/>
              </a:lnSpc>
              <a:spcBef>
                <a:spcPts val="0"/>
              </a:spcBef>
              <a:spcAft>
                <a:spcPts val="0"/>
              </a:spcAft>
              <a:buClr>
                <a:srgbClr val="003862"/>
              </a:buClr>
              <a:buSzPts val="2000"/>
            </a:pPr>
            <a:r>
              <a:rPr lang="en-GB" sz="3600" b="0" i="0" u="none" strike="noStrike" cap="none" dirty="0">
                <a:solidFill>
                  <a:srgbClr val="003862"/>
                </a:solidFill>
                <a:latin typeface="Calibri"/>
                <a:ea typeface="Calibri"/>
                <a:cs typeface="Calibri"/>
                <a:sym typeface="Calibri"/>
              </a:rPr>
              <a:t>Global, Regional Policy Development and Ecosystem Involvement</a:t>
            </a:r>
          </a:p>
        </p:txBody>
      </p:sp>
      <p:pic>
        <p:nvPicPr>
          <p:cNvPr id="2" name="Picture 1" descr="A logo of a globe with text&#10;&#10;Description automatically generated">
            <a:extLst>
              <a:ext uri="{FF2B5EF4-FFF2-40B4-BE49-F238E27FC236}">
                <a16:creationId xmlns:a16="http://schemas.microsoft.com/office/drawing/2014/main" id="{015415C1-F0BE-E403-4975-C590E926C652}"/>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7"/>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627665FD-598C-978C-CC47-CE642DE624FE}"/>
              </a:ext>
            </a:extLst>
          </p:cNvPr>
          <p:cNvPicPr>
            <a:picLocks noChangeAspect="1"/>
          </p:cNvPicPr>
          <p:nvPr/>
        </p:nvPicPr>
        <p:blipFill>
          <a:blip r:embed="rId3"/>
          <a:stretch>
            <a:fillRect/>
          </a:stretch>
        </p:blipFill>
        <p:spPr>
          <a:xfrm>
            <a:off x="330482" y="234504"/>
            <a:ext cx="1475160" cy="942603"/>
          </a:xfrm>
          <a:prstGeom prst="rect">
            <a:avLst/>
          </a:prstGeom>
        </p:spPr>
      </p:pic>
      <p:sp>
        <p:nvSpPr>
          <p:cNvPr id="858" name="Google Shape;858;p8"/>
          <p:cNvSpPr txBox="1"/>
          <p:nvPr/>
        </p:nvSpPr>
        <p:spPr>
          <a:xfrm>
            <a:off x="3407039" y="234504"/>
            <a:ext cx="7199269" cy="4968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chemeClr val="dk2"/>
              </a:buClr>
              <a:buSzPts val="4000"/>
              <a:buFont typeface="Calibri"/>
              <a:buNone/>
            </a:pPr>
            <a:r>
              <a:rPr lang="en-US" sz="2775" b="1" i="0" u="none" strike="noStrike" cap="none" dirty="0">
                <a:solidFill>
                  <a:srgbClr val="003862"/>
                </a:solidFill>
                <a:latin typeface="Calibri"/>
                <a:ea typeface="Calibri"/>
                <a:cs typeface="Calibri"/>
                <a:sym typeface="Calibri"/>
              </a:rPr>
              <a:t>Global </a:t>
            </a:r>
            <a:r>
              <a:rPr lang="en-US" sz="2775" b="1" i="0" u="none" strike="noStrike" cap="none" dirty="0">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Policy</a:t>
            </a:r>
            <a:endParaRPr sz="1400" b="0" i="0" u="none" strike="noStrike" cap="none" dirty="0">
              <a:solidFill>
                <a:srgbClr val="003862"/>
              </a:solidFill>
              <a:latin typeface="Calibri"/>
              <a:ea typeface="Calibri"/>
              <a:cs typeface="Calibri"/>
              <a:sym typeface="Calibri"/>
            </a:endParaRPr>
          </a:p>
        </p:txBody>
      </p:sp>
      <p:sp>
        <p:nvSpPr>
          <p:cNvPr id="859" name="Google Shape;859;p8"/>
          <p:cNvSpPr txBox="1"/>
          <p:nvPr/>
        </p:nvSpPr>
        <p:spPr>
          <a:xfrm>
            <a:off x="1399825" y="888800"/>
            <a:ext cx="7470300" cy="3093900"/>
          </a:xfrm>
          <a:prstGeom prst="rect">
            <a:avLst/>
          </a:prstGeom>
          <a:noFill/>
          <a:ln>
            <a:noFill/>
          </a:ln>
        </p:spPr>
        <p:txBody>
          <a:bodyPr spcFirstLastPara="1" wrap="square" lIns="68550" tIns="68550" rIns="68550" bIns="68550" anchor="t" anchorCtr="0">
            <a:spAutoFit/>
          </a:bodyPr>
          <a:lstStyle/>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Building the case for social innovation globally: </a:t>
            </a:r>
            <a:r>
              <a:rPr lang="en-US" sz="1400" b="0" i="0" u="none" strike="noStrike" cap="none">
                <a:solidFill>
                  <a:srgbClr val="003862"/>
                </a:solidFill>
                <a:latin typeface="Calibri"/>
                <a:ea typeface="Calibri"/>
                <a:cs typeface="Calibri"/>
                <a:sym typeface="Calibri"/>
              </a:rPr>
              <a:t>The group will first focus on building the case for social innovation globally. This includes consolidating and analyzing data from the Knowledge and Practice Hub to understand the full scope of impact being done by social innovators globally, to evaluate gaps in levels of support for social innovators, and to create unified terminology to discussing social innovation and the people and planet economy globally. </a:t>
            </a:r>
            <a:endParaRPr sz="1400" b="1" i="0" u="none" strike="noStrike" cap="none">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Creating social innovation infrastructure: </a:t>
            </a:r>
            <a:r>
              <a:rPr lang="en-US" sz="1400" b="0" i="0" u="none" strike="noStrike" cap="none">
                <a:solidFill>
                  <a:srgbClr val="003862"/>
                </a:solidFill>
                <a:latin typeface="Calibri"/>
                <a:ea typeface="Calibri"/>
                <a:cs typeface="Calibri"/>
                <a:sym typeface="Calibri"/>
              </a:rPr>
              <a:t>The group will also focus on creating the necessary social innovation infrastructure, including collaborating with government officials to create social innovation related strategies, policies, and budgets. The entity will serve as a gateway and bridge among various stakeholders who want to pursue joint objectives that have aligned values.</a:t>
            </a:r>
            <a:endParaRPr sz="1400" b="0" i="0" u="none" strike="noStrike" cap="none">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Scaling the work of social innovators: </a:t>
            </a:r>
            <a:r>
              <a:rPr lang="en-US" sz="1400" b="0" i="0" u="none" strike="noStrike" cap="none">
                <a:solidFill>
                  <a:srgbClr val="003862"/>
                </a:solidFill>
                <a:latin typeface="Calibri"/>
                <a:ea typeface="Calibri"/>
                <a:cs typeface="Calibri"/>
                <a:sym typeface="Calibri"/>
              </a:rPr>
              <a:t>The group will then focus on co-creating solutions with social innovators and the community. Social innovators will determine the best and most effective pathways forward and the group will support in strengthening capacity and resources. </a:t>
            </a:r>
            <a:endParaRPr sz="1400" b="0" i="0" u="none" strike="noStrike" cap="none">
              <a:solidFill>
                <a:srgbClr val="003862"/>
              </a:solidFill>
              <a:latin typeface="Calibri"/>
              <a:ea typeface="Calibri"/>
              <a:cs typeface="Calibri"/>
              <a:sym typeface="Calibri"/>
            </a:endParaRPr>
          </a:p>
          <a:p>
            <a:pPr marL="292100" marR="0" lvl="0" indent="-190500" algn="l" rtl="0">
              <a:lnSpc>
                <a:spcPct val="100000"/>
              </a:lnSpc>
              <a:spcBef>
                <a:spcPts val="0"/>
              </a:spcBef>
              <a:spcAft>
                <a:spcPts val="0"/>
              </a:spcAft>
              <a:buClr>
                <a:schemeClr val="dk2"/>
              </a:buClr>
              <a:buSzPts val="1600"/>
              <a:buFont typeface="Arial"/>
              <a:buNone/>
            </a:pPr>
            <a:endParaRPr sz="1400" b="0" i="0" u="none" strike="noStrike" cap="none">
              <a:solidFill>
                <a:srgbClr val="00386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63"/>
        <p:cNvGrpSpPr/>
        <p:nvPr/>
      </p:nvGrpSpPr>
      <p:grpSpPr>
        <a:xfrm>
          <a:off x="0" y="0"/>
          <a:ext cx="0" cy="0"/>
          <a:chOff x="0" y="0"/>
          <a:chExt cx="0" cy="0"/>
        </a:xfrm>
      </p:grpSpPr>
      <p:sp>
        <p:nvSpPr>
          <p:cNvPr id="864" name="Google Shape;864;p26"/>
          <p:cNvSpPr txBox="1">
            <a:spLocks noGrp="1"/>
          </p:cNvSpPr>
          <p:nvPr>
            <p:ph type="title"/>
          </p:nvPr>
        </p:nvSpPr>
        <p:spPr>
          <a:xfrm>
            <a:off x="411075" y="2026025"/>
            <a:ext cx="8147298" cy="2157900"/>
          </a:xfrm>
          <a:prstGeom prst="rect">
            <a:avLst/>
          </a:prstGeom>
          <a:noFill/>
          <a:ln>
            <a:noFill/>
          </a:ln>
        </p:spPr>
        <p:txBody>
          <a:bodyPr spcFirstLastPara="1" wrap="square" lIns="68575" tIns="34275" rIns="68575" bIns="34275" anchor="ctr" anchorCtr="0">
            <a:noAutofit/>
          </a:bodyPr>
          <a:lstStyle/>
          <a:p>
            <a:pPr marR="0" lvl="0" algn="ctr" rtl="0">
              <a:lnSpc>
                <a:spcPct val="100000"/>
              </a:lnSpc>
              <a:spcBef>
                <a:spcPts val="600"/>
              </a:spcBef>
              <a:spcAft>
                <a:spcPts val="0"/>
              </a:spcAft>
              <a:buClr>
                <a:srgbClr val="003862"/>
              </a:buClr>
              <a:buSzPts val="2000"/>
            </a:pPr>
            <a:r>
              <a:rPr lang="en-GB" sz="3600" b="0" i="0" u="none" strike="noStrike" cap="none" dirty="0">
                <a:solidFill>
                  <a:srgbClr val="003862"/>
                </a:solidFill>
                <a:latin typeface="Calibri"/>
                <a:ea typeface="Calibri"/>
                <a:cs typeface="Calibri"/>
                <a:sym typeface="Calibri"/>
              </a:rPr>
              <a:t>National Policy Development and Ecosystem Involvement</a:t>
            </a:r>
          </a:p>
        </p:txBody>
      </p:sp>
      <p:pic>
        <p:nvPicPr>
          <p:cNvPr id="2" name="Picture 1" descr="A logo of a globe with text&#10;&#10;Description automatically generated">
            <a:extLst>
              <a:ext uri="{FF2B5EF4-FFF2-40B4-BE49-F238E27FC236}">
                <a16:creationId xmlns:a16="http://schemas.microsoft.com/office/drawing/2014/main" id="{F46885A9-7D91-1A80-8363-AE8E0E771826}"/>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68"/>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E9B135D5-1986-2CF9-8D39-96FC3D59ECD4}"/>
              </a:ext>
            </a:extLst>
          </p:cNvPr>
          <p:cNvPicPr>
            <a:picLocks noChangeAspect="1"/>
          </p:cNvPicPr>
          <p:nvPr/>
        </p:nvPicPr>
        <p:blipFill>
          <a:blip r:embed="rId3"/>
          <a:stretch>
            <a:fillRect/>
          </a:stretch>
        </p:blipFill>
        <p:spPr>
          <a:xfrm>
            <a:off x="330482" y="234504"/>
            <a:ext cx="1475160" cy="942603"/>
          </a:xfrm>
          <a:prstGeom prst="rect">
            <a:avLst/>
          </a:prstGeom>
        </p:spPr>
      </p:pic>
      <p:sp>
        <p:nvSpPr>
          <p:cNvPr id="869" name="Google Shape;869;p12"/>
          <p:cNvSpPr txBox="1"/>
          <p:nvPr/>
        </p:nvSpPr>
        <p:spPr>
          <a:xfrm>
            <a:off x="3265790" y="234504"/>
            <a:ext cx="7199269" cy="4968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chemeClr val="dk2"/>
              </a:buClr>
              <a:buSzPts val="4000"/>
              <a:buFont typeface="Calibri"/>
              <a:buNone/>
            </a:pPr>
            <a:r>
              <a:rPr lang="en-US" sz="2775" b="1" i="0" u="none" strike="noStrike" cap="none" dirty="0">
                <a:solidFill>
                  <a:srgbClr val="003862"/>
                </a:solidFill>
                <a:latin typeface="Calibri"/>
                <a:ea typeface="Calibri"/>
                <a:cs typeface="Calibri"/>
                <a:sym typeface="Calibri"/>
              </a:rPr>
              <a:t>Local Policy</a:t>
            </a:r>
            <a:endParaRPr sz="1400" b="0" i="0" u="none" strike="noStrike" cap="none" dirty="0">
              <a:solidFill>
                <a:srgbClr val="003862"/>
              </a:solidFill>
              <a:latin typeface="Calibri"/>
              <a:ea typeface="Calibri"/>
              <a:cs typeface="Calibri"/>
              <a:sym typeface="Calibri"/>
            </a:endParaRPr>
          </a:p>
        </p:txBody>
      </p:sp>
      <p:sp>
        <p:nvSpPr>
          <p:cNvPr id="870" name="Google Shape;870;p12"/>
          <p:cNvSpPr txBox="1"/>
          <p:nvPr/>
        </p:nvSpPr>
        <p:spPr>
          <a:xfrm>
            <a:off x="1399825" y="955650"/>
            <a:ext cx="3306900" cy="29862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Unlocking the potential of systems change at the local </a:t>
            </a:r>
            <a:r>
              <a:rPr lang="en-US" sz="1600" b="1" i="0" u="none" strike="noStrike" cap="none">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leve</a:t>
            </a:r>
            <a:r>
              <a:rPr lang="en-US" sz="1600" b="1" i="0" u="none" strike="noStrike" cap="none">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a:t>
            </a:r>
            <a:endParaRPr sz="1400" b="0" i="0" u="none" strike="noStrike" cap="none">
              <a:solidFill>
                <a:srgbClr val="003862"/>
              </a:solidFill>
              <a:latin typeface="Calibri"/>
              <a:ea typeface="Calibri"/>
              <a:cs typeface="Calibri"/>
              <a:sym typeface="Calibri"/>
            </a:endParaRPr>
          </a:p>
          <a:p>
            <a:pPr marL="457200" marR="0" lvl="0" indent="-330200" algn="l" rtl="0">
              <a:lnSpc>
                <a:spcPct val="100000"/>
              </a:lnSpc>
              <a:spcBef>
                <a:spcPts val="600"/>
              </a:spcBef>
              <a:spcAft>
                <a:spcPts val="0"/>
              </a:spcAft>
              <a:buClr>
                <a:srgbClr val="003862"/>
              </a:buClr>
              <a:buSzPts val="1600"/>
              <a:buFont typeface="Arial"/>
              <a:buChar char="•"/>
            </a:pPr>
            <a:r>
              <a:rPr lang="en-US" sz="1600" b="0" i="0" u="none" strike="noStrike" cap="none">
                <a:solidFill>
                  <a:srgbClr val="003862"/>
                </a:solidFill>
                <a:latin typeface="Calibri"/>
                <a:ea typeface="Calibri"/>
                <a:cs typeface="Calibri"/>
                <a:sym typeface="Calibri"/>
              </a:rPr>
              <a:t>Area 1 </a:t>
            </a:r>
            <a:r>
              <a:rPr lang="en-US" sz="1600" b="1" i="0" u="none" strike="noStrike" cap="none">
                <a:solidFill>
                  <a:srgbClr val="003862"/>
                </a:solidFill>
                <a:latin typeface="Calibri"/>
                <a:ea typeface="Calibri"/>
                <a:cs typeface="Calibri"/>
                <a:sym typeface="Calibri"/>
              </a:rPr>
              <a:t>– </a:t>
            </a:r>
            <a:r>
              <a:rPr lang="en-US" sz="1600" b="0" i="0" u="none" strike="noStrike" cap="none">
                <a:solidFill>
                  <a:srgbClr val="003862"/>
                </a:solidFill>
                <a:latin typeface="Calibri"/>
                <a:ea typeface="Calibri"/>
                <a:cs typeface="Calibri"/>
                <a:sym typeface="Calibri"/>
              </a:rPr>
              <a:t>Promote the power of the collective</a:t>
            </a:r>
            <a:endParaRPr sz="1600" b="0" i="0" u="none" strike="noStrike" cap="none">
              <a:solidFill>
                <a:srgbClr val="003862"/>
              </a:solidFill>
              <a:latin typeface="Calibri"/>
              <a:ea typeface="Calibri"/>
              <a:cs typeface="Calibri"/>
              <a:sym typeface="Calibri"/>
            </a:endParaRPr>
          </a:p>
          <a:p>
            <a:pPr marL="457200" marR="0" lvl="0" indent="-330200" algn="l" rtl="0">
              <a:lnSpc>
                <a:spcPct val="100000"/>
              </a:lnSpc>
              <a:spcBef>
                <a:spcPts val="600"/>
              </a:spcBef>
              <a:spcAft>
                <a:spcPts val="0"/>
              </a:spcAft>
              <a:buClr>
                <a:srgbClr val="003862"/>
              </a:buClr>
              <a:buSzPts val="1600"/>
              <a:buFont typeface="Arial"/>
              <a:buChar char="•"/>
            </a:pPr>
            <a:r>
              <a:rPr lang="en-US" sz="1600" b="0" i="0" u="none" strike="noStrike" cap="none">
                <a:solidFill>
                  <a:srgbClr val="003862"/>
                </a:solidFill>
                <a:latin typeface="Calibri"/>
                <a:ea typeface="Calibri"/>
                <a:cs typeface="Calibri"/>
                <a:sym typeface="Calibri"/>
              </a:rPr>
              <a:t>Area 2 </a:t>
            </a:r>
            <a:r>
              <a:rPr lang="en-US" sz="1600" b="1" i="0" u="none" strike="noStrike" cap="none">
                <a:solidFill>
                  <a:srgbClr val="003862"/>
                </a:solidFill>
                <a:latin typeface="Calibri"/>
                <a:ea typeface="Calibri"/>
                <a:cs typeface="Calibri"/>
                <a:sym typeface="Calibri"/>
              </a:rPr>
              <a:t>– </a:t>
            </a:r>
            <a:r>
              <a:rPr lang="en-US" sz="1600" b="0" i="0" u="none" strike="noStrike" cap="none">
                <a:solidFill>
                  <a:srgbClr val="003862"/>
                </a:solidFill>
                <a:latin typeface="Calibri"/>
                <a:ea typeface="Calibri"/>
                <a:cs typeface="Calibri"/>
                <a:sym typeface="Calibri"/>
              </a:rPr>
              <a:t>Enable social sector models</a:t>
            </a:r>
            <a:endParaRPr sz="1600" b="0" i="0" u="none" strike="noStrike" cap="none">
              <a:solidFill>
                <a:srgbClr val="003862"/>
              </a:solidFill>
              <a:latin typeface="Calibri"/>
              <a:ea typeface="Calibri"/>
              <a:cs typeface="Calibri"/>
              <a:sym typeface="Calibri"/>
            </a:endParaRPr>
          </a:p>
          <a:p>
            <a:pPr marL="457200" marR="0" lvl="0" indent="-330200" algn="l" rtl="0">
              <a:lnSpc>
                <a:spcPct val="100000"/>
              </a:lnSpc>
              <a:spcBef>
                <a:spcPts val="600"/>
              </a:spcBef>
              <a:spcAft>
                <a:spcPts val="0"/>
              </a:spcAft>
              <a:buClr>
                <a:srgbClr val="003862"/>
              </a:buClr>
              <a:buSzPts val="1600"/>
              <a:buFont typeface="Arial"/>
              <a:buChar char="•"/>
            </a:pPr>
            <a:r>
              <a:rPr lang="en-US" sz="1600" b="0" i="0" u="none" strike="noStrike" cap="none">
                <a:solidFill>
                  <a:srgbClr val="003862"/>
                </a:solidFill>
                <a:latin typeface="Calibri"/>
                <a:ea typeface="Calibri"/>
                <a:cs typeface="Calibri"/>
                <a:sym typeface="Calibri"/>
              </a:rPr>
              <a:t>Area 3</a:t>
            </a:r>
            <a:r>
              <a:rPr lang="en-US" sz="1600" b="1" i="0" u="none" strike="noStrike" cap="none">
                <a:solidFill>
                  <a:srgbClr val="003862"/>
                </a:solidFill>
                <a:latin typeface="Calibri"/>
                <a:ea typeface="Calibri"/>
                <a:cs typeface="Calibri"/>
                <a:sym typeface="Calibri"/>
              </a:rPr>
              <a:t> – </a:t>
            </a:r>
            <a:r>
              <a:rPr lang="en-US" sz="1600" b="0" i="0" u="none" strike="noStrike" cap="none">
                <a:solidFill>
                  <a:srgbClr val="003862"/>
                </a:solidFill>
                <a:latin typeface="Calibri"/>
                <a:ea typeface="Calibri"/>
                <a:cs typeface="Calibri"/>
                <a:sym typeface="Calibri"/>
              </a:rPr>
              <a:t>Strengthen capabilities</a:t>
            </a:r>
            <a:endParaRPr sz="1600" b="0" i="0" u="none" strike="noStrike" cap="none">
              <a:solidFill>
                <a:srgbClr val="003862"/>
              </a:solidFill>
              <a:latin typeface="Calibri"/>
              <a:ea typeface="Calibri"/>
              <a:cs typeface="Calibri"/>
              <a:sym typeface="Calibri"/>
            </a:endParaRPr>
          </a:p>
          <a:p>
            <a:pPr marL="457200" marR="0" lvl="0" indent="-330200" algn="l" rtl="0">
              <a:lnSpc>
                <a:spcPct val="100000"/>
              </a:lnSpc>
              <a:spcBef>
                <a:spcPts val="600"/>
              </a:spcBef>
              <a:spcAft>
                <a:spcPts val="0"/>
              </a:spcAft>
              <a:buClr>
                <a:srgbClr val="003862"/>
              </a:buClr>
              <a:buSzPts val="1600"/>
              <a:buFont typeface="Arial"/>
              <a:buChar char="•"/>
            </a:pPr>
            <a:r>
              <a:rPr lang="en-US" sz="1600" b="0" i="0" u="none" strike="noStrike" cap="none">
                <a:solidFill>
                  <a:srgbClr val="003862"/>
                </a:solidFill>
                <a:latin typeface="Calibri"/>
                <a:ea typeface="Calibri"/>
                <a:cs typeface="Calibri"/>
                <a:sym typeface="Calibri"/>
              </a:rPr>
              <a:t>Area 4</a:t>
            </a:r>
            <a:r>
              <a:rPr lang="en-US" sz="1600" b="1" i="0" u="none" strike="noStrike" cap="none">
                <a:solidFill>
                  <a:srgbClr val="003862"/>
                </a:solidFill>
                <a:latin typeface="Calibri"/>
                <a:ea typeface="Calibri"/>
                <a:cs typeface="Calibri"/>
                <a:sym typeface="Calibri"/>
              </a:rPr>
              <a:t> – </a:t>
            </a:r>
            <a:r>
              <a:rPr lang="en-US" sz="1600" b="0" i="0" u="none" strike="noStrike" cap="none">
                <a:solidFill>
                  <a:srgbClr val="003862"/>
                </a:solidFill>
                <a:latin typeface="Calibri"/>
                <a:ea typeface="Calibri"/>
                <a:cs typeface="Calibri"/>
                <a:sym typeface="Calibri"/>
              </a:rPr>
              <a:t>Provide information</a:t>
            </a:r>
            <a:endParaRPr sz="1600" b="0" i="0" u="none" strike="noStrike" cap="none">
              <a:solidFill>
                <a:srgbClr val="003862"/>
              </a:solidFill>
              <a:latin typeface="Calibri"/>
              <a:ea typeface="Calibri"/>
              <a:cs typeface="Calibri"/>
              <a:sym typeface="Calibri"/>
            </a:endParaRPr>
          </a:p>
          <a:p>
            <a:pPr marL="457200" marR="0" lvl="0" indent="-330200" algn="l" rtl="0">
              <a:lnSpc>
                <a:spcPct val="100000"/>
              </a:lnSpc>
              <a:spcBef>
                <a:spcPts val="600"/>
              </a:spcBef>
              <a:spcAft>
                <a:spcPts val="600"/>
              </a:spcAft>
              <a:buClr>
                <a:srgbClr val="003862"/>
              </a:buClr>
              <a:buSzPts val="1600"/>
              <a:buFont typeface="Arial"/>
              <a:buChar char="•"/>
            </a:pPr>
            <a:r>
              <a:rPr lang="en-US" sz="1600" b="0" i="0" u="none" strike="noStrike" cap="none">
                <a:solidFill>
                  <a:srgbClr val="003862"/>
                </a:solidFill>
                <a:latin typeface="Calibri"/>
                <a:ea typeface="Calibri"/>
                <a:cs typeface="Calibri"/>
                <a:sym typeface="Calibri"/>
              </a:rPr>
              <a:t>Area 5</a:t>
            </a:r>
            <a:r>
              <a:rPr lang="en-US" sz="1600" b="1" i="0" u="none" strike="noStrike" cap="none">
                <a:solidFill>
                  <a:srgbClr val="003862"/>
                </a:solidFill>
                <a:latin typeface="Calibri"/>
                <a:ea typeface="Calibri"/>
                <a:cs typeface="Calibri"/>
                <a:sym typeface="Calibri"/>
              </a:rPr>
              <a:t> – </a:t>
            </a:r>
            <a:r>
              <a:rPr lang="en-US" sz="1600" b="0" i="0" u="none" strike="noStrike" cap="none">
                <a:solidFill>
                  <a:srgbClr val="003862"/>
                </a:solidFill>
                <a:latin typeface="Calibri"/>
                <a:ea typeface="Calibri"/>
                <a:cs typeface="Calibri"/>
                <a:sym typeface="Calibri"/>
              </a:rPr>
              <a:t>Foster institutionalisation</a:t>
            </a:r>
            <a:endParaRPr sz="1600" b="0" i="0" u="none" strike="noStrike" cap="none">
              <a:solidFill>
                <a:srgbClr val="003862"/>
              </a:solidFill>
              <a:latin typeface="Calibri"/>
              <a:ea typeface="Calibri"/>
              <a:cs typeface="Calibri"/>
              <a:sym typeface="Calibri"/>
            </a:endParaRPr>
          </a:p>
        </p:txBody>
      </p:sp>
      <p:sp>
        <p:nvSpPr>
          <p:cNvPr id="871" name="Google Shape;871;p12"/>
          <p:cNvSpPr txBox="1"/>
          <p:nvPr/>
        </p:nvSpPr>
        <p:spPr>
          <a:xfrm>
            <a:off x="4785525" y="955650"/>
            <a:ext cx="4027200" cy="35325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Calibri"/>
                <a:ea typeface="Calibri"/>
                <a:cs typeface="Calibri"/>
                <a:sym typeface="Calibri"/>
              </a:rPr>
              <a:t>Principles</a:t>
            </a:r>
            <a:endParaRPr sz="1200" b="1" i="0" u="none" strike="noStrike" cap="none">
              <a:solidFill>
                <a:schemeClr val="dk2"/>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chemeClr val="dk2"/>
                </a:solidFill>
                <a:latin typeface="Calibri"/>
                <a:ea typeface="Calibri"/>
                <a:cs typeface="Calibri"/>
                <a:sym typeface="Calibri"/>
              </a:rPr>
              <a:t>Optimise for common mission </a:t>
            </a:r>
            <a:r>
              <a:rPr lang="en-US" sz="1200" b="0" i="0" u="none" strike="noStrike" cap="none">
                <a:solidFill>
                  <a:schemeClr val="dk2"/>
                </a:solidFill>
                <a:latin typeface="Calibri"/>
                <a:ea typeface="Calibri"/>
                <a:cs typeface="Calibri"/>
                <a:sym typeface="Calibri"/>
              </a:rPr>
              <a:t>Design initiatives with the overall objective in mind and accelerate paths to institutionalisation, ensuring better outcomes</a:t>
            </a:r>
            <a:endParaRPr sz="1200" b="0" i="0" u="none" strike="noStrike" cap="none">
              <a:solidFill>
                <a:schemeClr val="dk2"/>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chemeClr val="dk2"/>
                </a:solidFill>
                <a:latin typeface="Calibri"/>
                <a:ea typeface="Calibri"/>
                <a:cs typeface="Calibri"/>
                <a:sym typeface="Calibri"/>
              </a:rPr>
              <a:t>Aim for co-creation</a:t>
            </a:r>
            <a:r>
              <a:rPr lang="en-US" sz="1200" b="0" i="0" u="none" strike="noStrike" cap="none">
                <a:solidFill>
                  <a:schemeClr val="dk2"/>
                </a:solidFill>
                <a:latin typeface="Calibri"/>
                <a:ea typeface="Calibri"/>
                <a:cs typeface="Calibri"/>
                <a:sym typeface="Calibri"/>
              </a:rPr>
              <a:t> Engage in dialogue with all stakeholders and co-create with social innovators when designing and implementing initiatives</a:t>
            </a:r>
            <a:endParaRPr sz="1200" b="0" i="0" u="none" strike="noStrike" cap="none">
              <a:solidFill>
                <a:schemeClr val="dk2"/>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chemeClr val="dk2"/>
                </a:solidFill>
                <a:latin typeface="Calibri"/>
                <a:ea typeface="Calibri"/>
                <a:cs typeface="Calibri"/>
                <a:sym typeface="Calibri"/>
              </a:rPr>
              <a:t>Adjust to context</a:t>
            </a:r>
            <a:r>
              <a:rPr lang="en-US" sz="1200" b="0" i="0" u="none" strike="noStrike" cap="none">
                <a:solidFill>
                  <a:schemeClr val="dk2"/>
                </a:solidFill>
                <a:latin typeface="Calibri"/>
                <a:ea typeface="Calibri"/>
                <a:cs typeface="Calibri"/>
                <a:sym typeface="Calibri"/>
              </a:rPr>
              <a:t> Allow for flexibility when implementing initiatives to address specifics of the current ecosystem, local context and govt structure </a:t>
            </a:r>
            <a:endParaRPr sz="1200" b="0" i="0" u="none" strike="noStrike" cap="none">
              <a:solidFill>
                <a:schemeClr val="dk2"/>
              </a:solidFill>
              <a:latin typeface="Calibri"/>
              <a:ea typeface="Calibri"/>
              <a:cs typeface="Calibri"/>
              <a:sym typeface="Calibri"/>
            </a:endParaRPr>
          </a:p>
          <a:p>
            <a:pPr marL="171450" marR="0" lvl="0" indent="-171450" algn="l" rtl="0">
              <a:lnSpc>
                <a:spcPct val="100000"/>
              </a:lnSpc>
              <a:spcBef>
                <a:spcPts val="600"/>
              </a:spcBef>
              <a:spcAft>
                <a:spcPts val="0"/>
              </a:spcAft>
              <a:buClr>
                <a:srgbClr val="000000"/>
              </a:buClr>
              <a:buSzPts val="1200"/>
              <a:buFont typeface="Arial"/>
              <a:buChar char="•"/>
            </a:pPr>
            <a:r>
              <a:rPr lang="en-US" sz="1200" b="1" i="0" u="none" strike="noStrike" cap="none">
                <a:solidFill>
                  <a:schemeClr val="dk2"/>
                </a:solidFill>
                <a:latin typeface="Calibri"/>
                <a:ea typeface="Calibri"/>
                <a:cs typeface="Calibri"/>
                <a:sym typeface="Calibri"/>
              </a:rPr>
              <a:t>Foster transparency </a:t>
            </a:r>
            <a:r>
              <a:rPr lang="en-US" sz="1200" b="0" i="0" u="none" strike="noStrike" cap="none">
                <a:solidFill>
                  <a:schemeClr val="dk2"/>
                </a:solidFill>
                <a:latin typeface="Calibri"/>
                <a:ea typeface="Calibri"/>
                <a:cs typeface="Calibri"/>
                <a:sym typeface="Calibri"/>
              </a:rPr>
              <a:t>Display how initiatives are implemented, measure and share achieved impact and be open to constructive feedback </a:t>
            </a:r>
            <a:endParaRPr sz="1200" b="0" i="0" u="none" strike="noStrike" cap="none">
              <a:solidFill>
                <a:schemeClr val="dk2"/>
              </a:solidFill>
              <a:latin typeface="Calibri"/>
              <a:ea typeface="Calibri"/>
              <a:cs typeface="Calibri"/>
              <a:sym typeface="Calibri"/>
            </a:endParaRPr>
          </a:p>
          <a:p>
            <a:pPr marL="171450" marR="0" lvl="0" indent="-171450" algn="l" rtl="0">
              <a:lnSpc>
                <a:spcPct val="100000"/>
              </a:lnSpc>
              <a:spcBef>
                <a:spcPts val="600"/>
              </a:spcBef>
              <a:spcAft>
                <a:spcPts val="600"/>
              </a:spcAft>
              <a:buClr>
                <a:srgbClr val="000000"/>
              </a:buClr>
              <a:buSzPts val="1200"/>
              <a:buFont typeface="Arial"/>
              <a:buChar char="•"/>
            </a:pPr>
            <a:r>
              <a:rPr lang="en-US" sz="1200" b="1" i="0" u="none" strike="noStrike" cap="none">
                <a:solidFill>
                  <a:schemeClr val="dk2"/>
                </a:solidFill>
                <a:latin typeface="Calibri"/>
                <a:ea typeface="Calibri"/>
                <a:cs typeface="Calibri"/>
                <a:sym typeface="Calibri"/>
              </a:rPr>
              <a:t>Cohere to ethics &amp; integrity</a:t>
            </a:r>
            <a:r>
              <a:rPr lang="en-US" sz="1200" b="0" i="0" u="none" strike="noStrike" cap="none">
                <a:solidFill>
                  <a:schemeClr val="dk2"/>
                </a:solidFill>
                <a:latin typeface="Calibri"/>
                <a:ea typeface="Calibri"/>
                <a:cs typeface="Calibri"/>
                <a:sym typeface="Calibri"/>
              </a:rPr>
              <a:t> Protect initiatives from risks and actively promote quality, equality and diversity in all initiatives</a:t>
            </a:r>
            <a:r>
              <a:rPr lang="en-US"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10"/>
        <p:cNvGrpSpPr/>
        <p:nvPr/>
      </p:nvGrpSpPr>
      <p:grpSpPr>
        <a:xfrm>
          <a:off x="0" y="0"/>
          <a:ext cx="0" cy="0"/>
          <a:chOff x="0" y="0"/>
          <a:chExt cx="0" cy="0"/>
        </a:xfrm>
      </p:grpSpPr>
      <p:sp>
        <p:nvSpPr>
          <p:cNvPr id="911" name="Google Shape;911;p18"/>
          <p:cNvSpPr txBox="1">
            <a:spLocks noGrp="1"/>
          </p:cNvSpPr>
          <p:nvPr>
            <p:ph type="title"/>
          </p:nvPr>
        </p:nvSpPr>
        <p:spPr>
          <a:xfrm>
            <a:off x="411075" y="2026025"/>
            <a:ext cx="8147298" cy="215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3400" b="1">
                <a:solidFill>
                  <a:srgbClr val="003862"/>
                </a:solidFill>
              </a:rPr>
              <a:t>Knowledge and Practice Hub</a:t>
            </a:r>
            <a:endParaRPr/>
          </a:p>
        </p:txBody>
      </p:sp>
      <p:pic>
        <p:nvPicPr>
          <p:cNvPr id="2" name="Picture 1" descr="A logo of a globe with text&#10;&#10;Description automatically generated">
            <a:extLst>
              <a:ext uri="{FF2B5EF4-FFF2-40B4-BE49-F238E27FC236}">
                <a16:creationId xmlns:a16="http://schemas.microsoft.com/office/drawing/2014/main" id="{855CB313-C8E9-E2F2-BEBE-7009B7ECB7E8}"/>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915"/>
        <p:cNvGrpSpPr/>
        <p:nvPr/>
      </p:nvGrpSpPr>
      <p:grpSpPr>
        <a:xfrm>
          <a:off x="0" y="0"/>
          <a:ext cx="0" cy="0"/>
          <a:chOff x="0" y="0"/>
          <a:chExt cx="0" cy="0"/>
        </a:xfrm>
      </p:grpSpPr>
      <p:pic>
        <p:nvPicPr>
          <p:cNvPr id="2" name="Picture 1" descr="A logo of a globe with text&#10;&#10;Description automatically generated">
            <a:extLst>
              <a:ext uri="{FF2B5EF4-FFF2-40B4-BE49-F238E27FC236}">
                <a16:creationId xmlns:a16="http://schemas.microsoft.com/office/drawing/2014/main" id="{8661954F-2436-9BD5-6C3D-4E196F93704B}"/>
              </a:ext>
            </a:extLst>
          </p:cNvPr>
          <p:cNvPicPr>
            <a:picLocks noChangeAspect="1"/>
          </p:cNvPicPr>
          <p:nvPr/>
        </p:nvPicPr>
        <p:blipFill>
          <a:blip r:embed="rId3"/>
          <a:stretch>
            <a:fillRect/>
          </a:stretch>
        </p:blipFill>
        <p:spPr>
          <a:xfrm>
            <a:off x="330482" y="234504"/>
            <a:ext cx="1475160" cy="942603"/>
          </a:xfrm>
          <a:prstGeom prst="rect">
            <a:avLst/>
          </a:prstGeom>
        </p:spPr>
      </p:pic>
      <p:sp>
        <p:nvSpPr>
          <p:cNvPr id="916" name="Google Shape;916;p20"/>
          <p:cNvSpPr txBox="1"/>
          <p:nvPr/>
        </p:nvSpPr>
        <p:spPr>
          <a:xfrm>
            <a:off x="2559546" y="234504"/>
            <a:ext cx="7199269" cy="496800"/>
          </a:xfrm>
          <a:prstGeom prst="rect">
            <a:avLst/>
          </a:prstGeom>
          <a:noFill/>
          <a:ln>
            <a:noFill/>
          </a:ln>
        </p:spPr>
        <p:txBody>
          <a:bodyPr spcFirstLastPara="1" wrap="square" lIns="68550" tIns="34275" rIns="68550" bIns="34275" anchor="ctr" anchorCtr="0">
            <a:normAutofit/>
          </a:bodyPr>
          <a:lstStyle/>
          <a:p>
            <a:pPr marL="0" marR="0" lvl="0" indent="0" algn="l" rtl="0">
              <a:lnSpc>
                <a:spcPct val="90000"/>
              </a:lnSpc>
              <a:spcBef>
                <a:spcPts val="0"/>
              </a:spcBef>
              <a:spcAft>
                <a:spcPts val="0"/>
              </a:spcAft>
              <a:buClr>
                <a:schemeClr val="dk2"/>
              </a:buClr>
              <a:buSzPts val="4000"/>
              <a:buFont typeface="Calibri"/>
              <a:buNone/>
            </a:pPr>
            <a:r>
              <a:rPr lang="en-US" sz="2775" b="1" i="0" u="none" strike="noStrike" cap="none" dirty="0">
                <a:solidFill>
                  <a:srgbClr val="003862"/>
                </a:solidFill>
                <a:latin typeface="Calibri"/>
                <a:ea typeface="Calibri"/>
                <a:cs typeface="Calibri"/>
                <a:sym typeface="Calibri"/>
              </a:rPr>
              <a:t>Knowledge and Practice </a:t>
            </a:r>
            <a:r>
              <a:rPr lang="en-US" sz="2775" b="1" i="0" u="none" strike="noStrike" cap="none" dirty="0">
                <a:solidFill>
                  <a:srgbClr val="00386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Hub</a:t>
            </a:r>
            <a:endParaRPr sz="1400" b="0" i="0" u="none" strike="noStrike" cap="none" dirty="0">
              <a:solidFill>
                <a:srgbClr val="003862"/>
              </a:solidFill>
              <a:latin typeface="Calibri"/>
              <a:ea typeface="Calibri"/>
              <a:cs typeface="Calibri"/>
              <a:sym typeface="Calibri"/>
            </a:endParaRPr>
          </a:p>
        </p:txBody>
      </p:sp>
      <p:sp>
        <p:nvSpPr>
          <p:cNvPr id="917" name="Google Shape;917;p20"/>
          <p:cNvSpPr txBox="1"/>
          <p:nvPr/>
        </p:nvSpPr>
        <p:spPr>
          <a:xfrm>
            <a:off x="1399825" y="969000"/>
            <a:ext cx="7199400" cy="3093900"/>
          </a:xfrm>
          <a:prstGeom prst="rect">
            <a:avLst/>
          </a:prstGeom>
          <a:noFill/>
          <a:ln>
            <a:noFill/>
          </a:ln>
        </p:spPr>
        <p:txBody>
          <a:bodyPr spcFirstLastPara="1" wrap="square" lIns="68550" tIns="68550" rIns="68550" bIns="68550" anchor="t" anchorCtr="0">
            <a:spAutoFit/>
          </a:bodyPr>
          <a:lstStyle/>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Developing an information highway on social innovation: </a:t>
            </a:r>
            <a:r>
              <a:rPr lang="en-US" sz="1400" b="0" i="0" u="none" strike="noStrike" cap="none">
                <a:solidFill>
                  <a:srgbClr val="003862"/>
                </a:solidFill>
                <a:latin typeface="Calibri"/>
                <a:ea typeface="Calibri"/>
                <a:cs typeface="Calibri"/>
                <a:sym typeface="Calibri"/>
              </a:rPr>
              <a:t>This information highway will collate primary and secondary data related to social innovation. AI will be used to analyze best practices of social innovators, areas of greatest gaps/needs, and opportunities for greater social innovation. </a:t>
            </a:r>
            <a:endParaRPr sz="1400" b="0" i="0" u="none" strike="noStrike" cap="none">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Sharing best practices among partners: </a:t>
            </a:r>
            <a:r>
              <a:rPr lang="en-US" sz="1400" b="0" i="0" u="none" strike="noStrike" cap="none">
                <a:solidFill>
                  <a:srgbClr val="003862"/>
                </a:solidFill>
                <a:latin typeface="Calibri"/>
                <a:ea typeface="Calibri"/>
                <a:cs typeface="Calibri"/>
                <a:sym typeface="Calibri"/>
              </a:rPr>
              <a:t>Based on the knowledge gathered and analysis conducted by the information highway, the hub will consolidate learnings and best practices to be shared and distributed among key partners. This includes social innovators, corporate entities, government institutions, funders, and bilaterals/multilateral institutions. </a:t>
            </a:r>
            <a:endParaRPr sz="1400" b="0" i="0" u="none" strike="noStrike" cap="none">
              <a:solidFill>
                <a:srgbClr val="003862"/>
              </a:solidFill>
              <a:latin typeface="Calibri"/>
              <a:ea typeface="Calibri"/>
              <a:cs typeface="Calibri"/>
              <a:sym typeface="Calibri"/>
            </a:endParaRPr>
          </a:p>
          <a:p>
            <a:pPr marL="342900" marR="0" lvl="0" indent="-342900" algn="l" rtl="0">
              <a:lnSpc>
                <a:spcPct val="100000"/>
              </a:lnSpc>
              <a:spcBef>
                <a:spcPts val="600"/>
              </a:spcBef>
              <a:spcAft>
                <a:spcPts val="0"/>
              </a:spcAft>
              <a:buClr>
                <a:srgbClr val="003862"/>
              </a:buClr>
              <a:buSzPts val="1400"/>
              <a:buFont typeface="Calibri"/>
              <a:buAutoNum type="arabicParenR"/>
            </a:pPr>
            <a:r>
              <a:rPr lang="en-US" sz="1400" b="1" i="0" u="none" strike="noStrike" cap="none">
                <a:solidFill>
                  <a:srgbClr val="003862"/>
                </a:solidFill>
                <a:latin typeface="Calibri"/>
                <a:ea typeface="Calibri"/>
                <a:cs typeface="Calibri"/>
                <a:sym typeface="Calibri"/>
              </a:rPr>
              <a:t>Providing trainings to build capacity: </a:t>
            </a:r>
            <a:r>
              <a:rPr lang="en-US" sz="1400" b="0" i="0" u="none" strike="noStrike" cap="none">
                <a:solidFill>
                  <a:srgbClr val="003862"/>
                </a:solidFill>
                <a:latin typeface="Calibri"/>
                <a:ea typeface="Calibri"/>
                <a:cs typeface="Calibri"/>
                <a:sym typeface="Calibri"/>
              </a:rPr>
              <a:t>The hub recognizes that these partners will have varying levels of capacity and ability to adopt the above best practices. Thus, a key initiative of the hub will also be to facilitate trainings for partners. These trainings will be highly data-driven based on the results of the information highway and trainings will also be tailored to the specific needs of a given stakeholder. </a:t>
            </a:r>
            <a:endParaRPr sz="1400" b="0" i="0" u="none" strike="noStrike" cap="none">
              <a:solidFill>
                <a:srgbClr val="00386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21"/>
        <p:cNvGrpSpPr/>
        <p:nvPr/>
      </p:nvGrpSpPr>
      <p:grpSpPr>
        <a:xfrm>
          <a:off x="0" y="0"/>
          <a:ext cx="0" cy="0"/>
          <a:chOff x="0" y="0"/>
          <a:chExt cx="0" cy="0"/>
        </a:xfrm>
      </p:grpSpPr>
      <p:sp>
        <p:nvSpPr>
          <p:cNvPr id="922" name="Google Shape;922;g2eb78e37640_1_260"/>
          <p:cNvSpPr txBox="1">
            <a:spLocks noGrp="1"/>
          </p:cNvSpPr>
          <p:nvPr>
            <p:ph type="title"/>
          </p:nvPr>
        </p:nvSpPr>
        <p:spPr>
          <a:xfrm>
            <a:off x="411075" y="2026025"/>
            <a:ext cx="8147400" cy="215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000000"/>
              </a:buClr>
              <a:buSzPts val="1100"/>
              <a:buFont typeface="Arial"/>
              <a:buNone/>
            </a:pPr>
            <a:r>
              <a:rPr lang="en-US" sz="3400" b="1">
                <a:solidFill>
                  <a:srgbClr val="003862"/>
                </a:solidFill>
              </a:rPr>
              <a:t>Financing for </a:t>
            </a:r>
            <a:br>
              <a:rPr lang="en-US" sz="3400" b="1">
                <a:solidFill>
                  <a:srgbClr val="003862"/>
                </a:solidFill>
              </a:rPr>
            </a:br>
            <a:r>
              <a:rPr lang="en-US" sz="3400" b="1">
                <a:solidFill>
                  <a:srgbClr val="003862"/>
                </a:solidFill>
              </a:rPr>
              <a:t>Social Innovation</a:t>
            </a:r>
            <a:endParaRPr/>
          </a:p>
        </p:txBody>
      </p:sp>
      <p:pic>
        <p:nvPicPr>
          <p:cNvPr id="2" name="Picture 1" descr="A logo of a globe with text&#10;&#10;Description automatically generated">
            <a:extLst>
              <a:ext uri="{FF2B5EF4-FFF2-40B4-BE49-F238E27FC236}">
                <a16:creationId xmlns:a16="http://schemas.microsoft.com/office/drawing/2014/main" id="{5E0E9CB1-A4B8-E574-1825-BBDDD0C1529F}"/>
              </a:ext>
            </a:extLst>
          </p:cNvPr>
          <p:cNvPicPr>
            <a:picLocks noChangeAspect="1"/>
          </p:cNvPicPr>
          <p:nvPr/>
        </p:nvPicPr>
        <p:blipFill>
          <a:blip r:embed="rId3"/>
          <a:stretch>
            <a:fillRect/>
          </a:stretch>
        </p:blipFill>
        <p:spPr>
          <a:xfrm>
            <a:off x="330482" y="234504"/>
            <a:ext cx="1475160" cy="94260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91900</TotalTime>
  <Words>1299</Words>
  <Application>Microsoft Macintosh PowerPoint</Application>
  <PresentationFormat>On-screen Show (16:9)</PresentationFormat>
  <Paragraphs>62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Vision, Mission and Objectives</vt:lpstr>
      <vt:lpstr>PowerPoint Presentation</vt:lpstr>
      <vt:lpstr>Global, Regional Policy Development and Ecosystem Involvement</vt:lpstr>
      <vt:lpstr>PowerPoint Presentation</vt:lpstr>
      <vt:lpstr>National Policy Development and Ecosystem Involvement</vt:lpstr>
      <vt:lpstr>PowerPoint Presentation</vt:lpstr>
      <vt:lpstr>Knowledge and Practice Hub</vt:lpstr>
      <vt:lpstr>PowerPoint Presentation</vt:lpstr>
      <vt:lpstr>Financing for  Social Innovation</vt:lpstr>
      <vt:lpstr>PowerPoint Presentation</vt:lpstr>
      <vt:lpstr>Social Impact Measurement</vt:lpstr>
      <vt:lpstr>PowerPoint Presentation</vt:lpstr>
      <vt:lpstr>Communication and Raising Awareness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31621</dc:creator>
  <cp:lastModifiedBy>Tulipa Amsterdam</cp:lastModifiedBy>
  <cp:revision>16</cp:revision>
  <dcterms:modified xsi:type="dcterms:W3CDTF">2024-12-13T10:02:06Z</dcterms:modified>
</cp:coreProperties>
</file>